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 id="2147483687" r:id="rId7"/>
  </p:sldMasterIdLst>
  <p:notesMasterIdLst>
    <p:notesMasterId r:id="rId44"/>
  </p:notesMasterIdLst>
  <p:sldIdLst>
    <p:sldId id="256" r:id="rId8"/>
    <p:sldId id="716" r:id="rId9"/>
    <p:sldId id="258" r:id="rId10"/>
    <p:sldId id="708" r:id="rId11"/>
    <p:sldId id="717" r:id="rId12"/>
    <p:sldId id="718" r:id="rId13"/>
    <p:sldId id="709" r:id="rId14"/>
    <p:sldId id="719" r:id="rId15"/>
    <p:sldId id="720" r:id="rId16"/>
    <p:sldId id="658" r:id="rId17"/>
    <p:sldId id="705" r:id="rId18"/>
    <p:sldId id="687" r:id="rId19"/>
    <p:sldId id="688" r:id="rId20"/>
    <p:sldId id="689" r:id="rId21"/>
    <p:sldId id="660" r:id="rId22"/>
    <p:sldId id="699" r:id="rId23"/>
    <p:sldId id="704" r:id="rId24"/>
    <p:sldId id="532" r:id="rId25"/>
    <p:sldId id="711" r:id="rId26"/>
    <p:sldId id="698" r:id="rId27"/>
    <p:sldId id="693" r:id="rId28"/>
    <p:sldId id="380" r:id="rId29"/>
    <p:sldId id="379" r:id="rId30"/>
    <p:sldId id="690" r:id="rId31"/>
    <p:sldId id="659" r:id="rId32"/>
    <p:sldId id="692" r:id="rId33"/>
    <p:sldId id="694" r:id="rId34"/>
    <p:sldId id="695" r:id="rId35"/>
    <p:sldId id="696" r:id="rId36"/>
    <p:sldId id="697" r:id="rId37"/>
    <p:sldId id="661" r:id="rId38"/>
    <p:sldId id="702" r:id="rId39"/>
    <p:sldId id="662" r:id="rId40"/>
    <p:sldId id="703" r:id="rId41"/>
    <p:sldId id="647" r:id="rId42"/>
    <p:sldId id="655" r:id="rId4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otta, Angela (HESC)" initials="LA(" lastIdx="2" clrIdx="0">
    <p:extLst>
      <p:ext uri="{19B8F6BF-5375-455C-9EA6-DF929625EA0E}">
        <p15:presenceInfo xmlns:p15="http://schemas.microsoft.com/office/powerpoint/2012/main" userId="S::angela.liotta@hesc.ny.gov::cf72d4cb-a122-4967-9fa8-f0d6ec7f05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8C10"/>
    <a:srgbClr val="002D73"/>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1306" autoAdjust="0"/>
  </p:normalViewPr>
  <p:slideViewPr>
    <p:cSldViewPr>
      <p:cViewPr varScale="1">
        <p:scale>
          <a:sx n="63" d="100"/>
          <a:sy n="63" d="100"/>
        </p:scale>
        <p:origin x="1380" y="4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heme" Target="theme/theme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CF2C164A-7038-42D0-953C-2EB4816D4C81}" type="datetimeFigureOut">
              <a:rPr lang="en-US" smtClean="0"/>
              <a:t>04/28/2022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F6DA9C80-B631-4EC4-8253-F63CFD0157DF}" type="slidenum">
              <a:rPr lang="en-US" smtClean="0"/>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1"/>
            <a:ext cx="560832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dirty="0"/>
          </a:p>
        </p:txBody>
      </p:sp>
    </p:spTree>
    <p:extLst>
      <p:ext uri="{BB962C8B-B14F-4D97-AF65-F5344CB8AC3E}">
        <p14:creationId xmlns:p14="http://schemas.microsoft.com/office/powerpoint/2010/main" val="4001789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3"/>
            <a:ext cx="5608320" cy="3660458"/>
          </a:xfrm>
          <a:prstGeom prst="rect">
            <a:avLst/>
          </a:prstGeom>
        </p:spPr>
        <p:txBody>
          <a:bodyPr/>
          <a:lstStyle/>
          <a:p>
            <a:r>
              <a:rPr lang="en-US" dirty="0"/>
              <a:t>Source: www.uscis.gov</a:t>
            </a:r>
          </a:p>
        </p:txBody>
      </p:sp>
      <p:sp>
        <p:nvSpPr>
          <p:cNvPr id="4" name="Slide Number Placeholder 3"/>
          <p:cNvSpPr>
            <a:spLocks noGrp="1"/>
          </p:cNvSpPr>
          <p:nvPr>
            <p:ph type="sldNum" sz="quarter" idx="10"/>
          </p:nvPr>
        </p:nvSpPr>
        <p:spPr/>
        <p:txBody>
          <a:bodyPr/>
          <a:lstStyle/>
          <a:p>
            <a:fld id="{F6DA9C80-B631-4EC4-8253-F63CFD0157DF}" type="slidenum">
              <a:rPr lang="en-US" smtClean="0"/>
              <a:t>12</a:t>
            </a:fld>
            <a:endParaRPr lang="en-US" dirty="0"/>
          </a:p>
        </p:txBody>
      </p:sp>
    </p:spTree>
    <p:extLst>
      <p:ext uri="{BB962C8B-B14F-4D97-AF65-F5344CB8AC3E}">
        <p14:creationId xmlns:p14="http://schemas.microsoft.com/office/powerpoint/2010/main" val="2844385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333333"/>
                </a:solidFill>
                <a:effectLst/>
                <a:latin typeface="Arial" panose="020B0604020202020204" pitchFamily="34" charset="0"/>
                <a:ea typeface="Times New Roman" panose="02020603050405020304" pitchFamily="18" charset="0"/>
              </a:rPr>
              <a:t>HESC will no longer accept copies of NYS or Federal Tax returns. Students whose income is unable to be verified with NYS Tax and Finance will be notified and instructed to review their 2022-23 NYS Payment Application and update the income information to mirror the information on their 2020 NYS Tax returns.</a:t>
            </a:r>
            <a:endParaRPr lang="en-US" sz="1800" dirty="0">
              <a:solidFill>
                <a:srgbClr val="333333"/>
              </a:solidFill>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14</a:t>
            </a:fld>
            <a:endParaRPr lang="en-US" dirty="0"/>
          </a:p>
        </p:txBody>
      </p:sp>
    </p:spTree>
    <p:extLst>
      <p:ext uri="{BB962C8B-B14F-4D97-AF65-F5344CB8AC3E}">
        <p14:creationId xmlns:p14="http://schemas.microsoft.com/office/powerpoint/2010/main" val="354448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15</a:t>
            </a:fld>
            <a:endParaRPr lang="en-US" dirty="0"/>
          </a:p>
        </p:txBody>
      </p:sp>
    </p:spTree>
    <p:extLst>
      <p:ext uri="{BB962C8B-B14F-4D97-AF65-F5344CB8AC3E}">
        <p14:creationId xmlns:p14="http://schemas.microsoft.com/office/powerpoint/2010/main" val="11324577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16</a:t>
            </a:fld>
            <a:endParaRPr lang="en-US" dirty="0"/>
          </a:p>
        </p:txBody>
      </p:sp>
    </p:spTree>
    <p:extLst>
      <p:ext uri="{BB962C8B-B14F-4D97-AF65-F5344CB8AC3E}">
        <p14:creationId xmlns:p14="http://schemas.microsoft.com/office/powerpoint/2010/main" val="1082400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43400"/>
            <a:ext cx="5608320" cy="4114800"/>
          </a:xfrm>
          <a:prstGeom prst="rect">
            <a:avLst/>
          </a:prstGeom>
        </p:spPr>
        <p:txBody>
          <a:bodyPr/>
          <a:lstStyle/>
          <a:p>
            <a:r>
              <a:rPr lang="en-US" dirty="0"/>
              <a:t>To resolve income verification issues applicants must review their 2021-22 payment application for errors that may be causing income verification to fail</a:t>
            </a:r>
          </a:p>
          <a:p>
            <a:r>
              <a:rPr lang="en-US" dirty="0"/>
              <a:t>Common application errors include:</a:t>
            </a:r>
          </a:p>
          <a:p>
            <a:pPr lvl="1"/>
            <a:r>
              <a:rPr lang="en-US" dirty="0"/>
              <a:t>Incorrect parent SSNs or Tax IDs</a:t>
            </a:r>
          </a:p>
          <a:p>
            <a:pPr lvl="1"/>
            <a:r>
              <a:rPr lang="en-US" dirty="0"/>
              <a:t>Reported last name of parent does not match taxes</a:t>
            </a:r>
          </a:p>
          <a:p>
            <a:pPr lvl="1"/>
            <a:r>
              <a:rPr lang="en-US" dirty="0"/>
              <a:t>Incorrect tax return type or filing status for the student or parent</a:t>
            </a:r>
          </a:p>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DA9C80-B631-4EC4-8253-F63CFD0157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64923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20</a:t>
            </a:fld>
            <a:endParaRPr lang="en-US" dirty="0"/>
          </a:p>
        </p:txBody>
      </p:sp>
    </p:spTree>
    <p:extLst>
      <p:ext uri="{BB962C8B-B14F-4D97-AF65-F5344CB8AC3E}">
        <p14:creationId xmlns:p14="http://schemas.microsoft.com/office/powerpoint/2010/main" val="3734612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21</a:t>
            </a:fld>
            <a:endParaRPr lang="en-US" dirty="0"/>
          </a:p>
        </p:txBody>
      </p:sp>
    </p:spTree>
    <p:extLst>
      <p:ext uri="{BB962C8B-B14F-4D97-AF65-F5344CB8AC3E}">
        <p14:creationId xmlns:p14="http://schemas.microsoft.com/office/powerpoint/2010/main" val="1882718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108" y="4415274"/>
            <a:ext cx="5731973" cy="4183141"/>
          </a:xfrm>
          <a:prstGeom prst="rect">
            <a:avLst/>
          </a:prstGeom>
        </p:spPr>
        <p:txBody>
          <a:bodyPr lIns="91595" tIns="45798" rIns="91595" bIns="4579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22</a:t>
            </a:fld>
            <a:endParaRPr lang="en-US" dirty="0"/>
          </a:p>
        </p:txBody>
      </p:sp>
    </p:spTree>
    <p:extLst>
      <p:ext uri="{BB962C8B-B14F-4D97-AF65-F5344CB8AC3E}">
        <p14:creationId xmlns:p14="http://schemas.microsoft.com/office/powerpoint/2010/main" val="11629480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108" y="4415274"/>
            <a:ext cx="5731973" cy="4183141"/>
          </a:xfrm>
          <a:prstGeom prst="rect">
            <a:avLst/>
          </a:prstGeom>
        </p:spPr>
        <p:txBody>
          <a:bodyPr lIns="91595" tIns="45798" rIns="91595" bIns="45798"/>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23</a:t>
            </a:fld>
            <a:endParaRPr lang="en-US" dirty="0"/>
          </a:p>
        </p:txBody>
      </p:sp>
    </p:spTree>
    <p:extLst>
      <p:ext uri="{BB962C8B-B14F-4D97-AF65-F5344CB8AC3E}">
        <p14:creationId xmlns:p14="http://schemas.microsoft.com/office/powerpoint/2010/main" val="3323274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24</a:t>
            </a:fld>
            <a:endParaRPr lang="en-US" dirty="0"/>
          </a:p>
        </p:txBody>
      </p:sp>
    </p:spTree>
    <p:extLst>
      <p:ext uri="{BB962C8B-B14F-4D97-AF65-F5344CB8AC3E}">
        <p14:creationId xmlns:p14="http://schemas.microsoft.com/office/powerpoint/2010/main" val="3090918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3</a:t>
            </a:fld>
            <a:endParaRPr lang="en-US" dirty="0"/>
          </a:p>
        </p:txBody>
      </p:sp>
    </p:spTree>
    <p:extLst>
      <p:ext uri="{BB962C8B-B14F-4D97-AF65-F5344CB8AC3E}">
        <p14:creationId xmlns:p14="http://schemas.microsoft.com/office/powerpoint/2010/main" val="5084719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25</a:t>
            </a:fld>
            <a:endParaRPr lang="en-US" dirty="0"/>
          </a:p>
        </p:txBody>
      </p:sp>
    </p:spTree>
    <p:extLst>
      <p:ext uri="{BB962C8B-B14F-4D97-AF65-F5344CB8AC3E}">
        <p14:creationId xmlns:p14="http://schemas.microsoft.com/office/powerpoint/2010/main" val="115708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26</a:t>
            </a:fld>
            <a:endParaRPr lang="en-US" dirty="0"/>
          </a:p>
        </p:txBody>
      </p:sp>
    </p:spTree>
    <p:extLst>
      <p:ext uri="{BB962C8B-B14F-4D97-AF65-F5344CB8AC3E}">
        <p14:creationId xmlns:p14="http://schemas.microsoft.com/office/powerpoint/2010/main" val="1707461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27</a:t>
            </a:fld>
            <a:endParaRPr lang="en-US" dirty="0"/>
          </a:p>
        </p:txBody>
      </p:sp>
    </p:spTree>
    <p:extLst>
      <p:ext uri="{BB962C8B-B14F-4D97-AF65-F5344CB8AC3E}">
        <p14:creationId xmlns:p14="http://schemas.microsoft.com/office/powerpoint/2010/main" val="3389335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28</a:t>
            </a:fld>
            <a:endParaRPr lang="en-US" dirty="0"/>
          </a:p>
        </p:txBody>
      </p:sp>
    </p:spTree>
    <p:extLst>
      <p:ext uri="{BB962C8B-B14F-4D97-AF65-F5344CB8AC3E}">
        <p14:creationId xmlns:p14="http://schemas.microsoft.com/office/powerpoint/2010/main" val="3830043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29</a:t>
            </a:fld>
            <a:endParaRPr lang="en-US" dirty="0"/>
          </a:p>
        </p:txBody>
      </p:sp>
    </p:spTree>
    <p:extLst>
      <p:ext uri="{BB962C8B-B14F-4D97-AF65-F5344CB8AC3E}">
        <p14:creationId xmlns:p14="http://schemas.microsoft.com/office/powerpoint/2010/main" val="123934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30</a:t>
            </a:fld>
            <a:endParaRPr lang="en-US" dirty="0"/>
          </a:p>
        </p:txBody>
      </p:sp>
    </p:spTree>
    <p:extLst>
      <p:ext uri="{BB962C8B-B14F-4D97-AF65-F5344CB8AC3E}">
        <p14:creationId xmlns:p14="http://schemas.microsoft.com/office/powerpoint/2010/main" val="25372629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31</a:t>
            </a:fld>
            <a:endParaRPr lang="en-US" dirty="0"/>
          </a:p>
        </p:txBody>
      </p:sp>
    </p:spTree>
    <p:extLst>
      <p:ext uri="{BB962C8B-B14F-4D97-AF65-F5344CB8AC3E}">
        <p14:creationId xmlns:p14="http://schemas.microsoft.com/office/powerpoint/2010/main" val="401145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32</a:t>
            </a:fld>
            <a:endParaRPr lang="en-US" dirty="0"/>
          </a:p>
        </p:txBody>
      </p:sp>
    </p:spTree>
    <p:extLst>
      <p:ext uri="{BB962C8B-B14F-4D97-AF65-F5344CB8AC3E}">
        <p14:creationId xmlns:p14="http://schemas.microsoft.com/office/powerpoint/2010/main" val="3984468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34</a:t>
            </a:fld>
            <a:endParaRPr lang="en-US" dirty="0"/>
          </a:p>
        </p:txBody>
      </p:sp>
    </p:spTree>
    <p:extLst>
      <p:ext uri="{BB962C8B-B14F-4D97-AF65-F5344CB8AC3E}">
        <p14:creationId xmlns:p14="http://schemas.microsoft.com/office/powerpoint/2010/main" val="3773950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35</a:t>
            </a:fld>
            <a:endParaRPr lang="en-US" dirty="0"/>
          </a:p>
        </p:txBody>
      </p:sp>
    </p:spTree>
    <p:extLst>
      <p:ext uri="{BB962C8B-B14F-4D97-AF65-F5344CB8AC3E}">
        <p14:creationId xmlns:p14="http://schemas.microsoft.com/office/powerpoint/2010/main" val="2087397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5</a:t>
            </a:fld>
            <a:endParaRPr lang="en-US" dirty="0"/>
          </a:p>
        </p:txBody>
      </p:sp>
    </p:spTree>
    <p:extLst>
      <p:ext uri="{BB962C8B-B14F-4D97-AF65-F5344CB8AC3E}">
        <p14:creationId xmlns:p14="http://schemas.microsoft.com/office/powerpoint/2010/main" val="1316380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6</a:t>
            </a:fld>
            <a:endParaRPr lang="en-US" dirty="0"/>
          </a:p>
        </p:txBody>
      </p:sp>
    </p:spTree>
    <p:extLst>
      <p:ext uri="{BB962C8B-B14F-4D97-AF65-F5344CB8AC3E}">
        <p14:creationId xmlns:p14="http://schemas.microsoft.com/office/powerpoint/2010/main" val="3544281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7</a:t>
            </a:fld>
            <a:endParaRPr lang="en-US" dirty="0"/>
          </a:p>
        </p:txBody>
      </p:sp>
    </p:spTree>
    <p:extLst>
      <p:ext uri="{BB962C8B-B14F-4D97-AF65-F5344CB8AC3E}">
        <p14:creationId xmlns:p14="http://schemas.microsoft.com/office/powerpoint/2010/main" val="2076312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8</a:t>
            </a:fld>
            <a:endParaRPr lang="en-US" dirty="0"/>
          </a:p>
        </p:txBody>
      </p:sp>
    </p:spTree>
    <p:extLst>
      <p:ext uri="{BB962C8B-B14F-4D97-AF65-F5344CB8AC3E}">
        <p14:creationId xmlns:p14="http://schemas.microsoft.com/office/powerpoint/2010/main" val="3165863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576"/>
            <a:ext cx="560832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9</a:t>
            </a:fld>
            <a:endParaRPr lang="en-US" dirty="0"/>
          </a:p>
        </p:txBody>
      </p:sp>
    </p:spTree>
    <p:extLst>
      <p:ext uri="{BB962C8B-B14F-4D97-AF65-F5344CB8AC3E}">
        <p14:creationId xmlns:p14="http://schemas.microsoft.com/office/powerpoint/2010/main" val="3143290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4033"/>
            <a:ext cx="560832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10</a:t>
            </a:fld>
            <a:endParaRPr lang="en-US" dirty="0"/>
          </a:p>
        </p:txBody>
      </p:sp>
    </p:spTree>
    <p:extLst>
      <p:ext uri="{BB962C8B-B14F-4D97-AF65-F5344CB8AC3E}">
        <p14:creationId xmlns:p14="http://schemas.microsoft.com/office/powerpoint/2010/main" val="26157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3"/>
            <a:ext cx="5608320" cy="3660458"/>
          </a:xfrm>
          <a:prstGeom prst="rect">
            <a:avLst/>
          </a:prstGeom>
        </p:spPr>
        <p:txBody>
          <a:bodyPr/>
          <a:lstStyle/>
          <a:p>
            <a:r>
              <a:rPr lang="en-US" dirty="0"/>
              <a:t>Source: www.uscis.gov</a:t>
            </a:r>
          </a:p>
        </p:txBody>
      </p:sp>
      <p:sp>
        <p:nvSpPr>
          <p:cNvPr id="4" name="Slide Number Placeholder 3"/>
          <p:cNvSpPr>
            <a:spLocks noGrp="1"/>
          </p:cNvSpPr>
          <p:nvPr>
            <p:ph type="sldNum" sz="quarter" idx="10"/>
          </p:nvPr>
        </p:nvSpPr>
        <p:spPr/>
        <p:txBody>
          <a:bodyPr/>
          <a:lstStyle/>
          <a:p>
            <a:fld id="{F6DA9C80-B631-4EC4-8253-F63CFD0157DF}" type="slidenum">
              <a:rPr lang="en-US" smtClean="0"/>
              <a:t>11</a:t>
            </a:fld>
            <a:endParaRPr lang="en-US" dirty="0"/>
          </a:p>
        </p:txBody>
      </p:sp>
    </p:spTree>
    <p:extLst>
      <p:ext uri="{BB962C8B-B14F-4D97-AF65-F5344CB8AC3E}">
        <p14:creationId xmlns:p14="http://schemas.microsoft.com/office/powerpoint/2010/main" val="140834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2113"/>
            <a:ext cx="3008313" cy="871537"/>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392113"/>
            <a:ext cx="5111750" cy="4389437"/>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263650"/>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3700"/>
            <a:ext cx="2057400" cy="4235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93700"/>
            <a:ext cx="6019800" cy="4235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97773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17500"/>
            <a:ext cx="8229600" cy="857250"/>
          </a:xfrm>
        </p:spPr>
        <p:txBody>
          <a:bodyPr/>
          <a:lstStyle/>
          <a:p>
            <a:r>
              <a:rPr lang="en-US"/>
              <a:t>Click to edit Master title style</a:t>
            </a:r>
          </a:p>
        </p:txBody>
      </p:sp>
      <p:sp>
        <p:nvSpPr>
          <p:cNvPr id="3" name="Content Placeholder 2"/>
          <p:cNvSpPr>
            <a:spLocks noGrp="1"/>
          </p:cNvSpPr>
          <p:nvPr>
            <p:ph idx="1"/>
          </p:nvPr>
        </p:nvSpPr>
        <p:spPr>
          <a:xfrm>
            <a:off x="457200" y="1311275"/>
            <a:ext cx="8229600" cy="3317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505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08446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28600" y="2038350"/>
            <a:ext cx="3657600" cy="1143000"/>
          </a:xfrm>
          <a:prstGeom prst="rect">
            <a:avLst/>
          </a:prstGeom>
        </p:spPr>
        <p:txBody>
          <a:bodyPr/>
          <a:lstStyle>
            <a:lvl1pPr marL="0" indent="0">
              <a:buFontTx/>
              <a:buNone/>
              <a:defRPr>
                <a:solidFill>
                  <a:schemeClr val="bg1"/>
                </a:solidFill>
                <a:latin typeface="Arial" panose="020B0604020202020204" pitchFamily="34" charset="0"/>
                <a:cs typeface="Arial" panose="020B0604020202020204" pitchFamily="34" charset="0"/>
              </a:defRPr>
            </a:lvl1pPr>
            <a:lvl2pPr marL="457200" indent="0">
              <a:buFontTx/>
              <a:buNone/>
              <a:defRPr>
                <a:solidFill>
                  <a:schemeClr val="bg1"/>
                </a:solidFill>
                <a:latin typeface="Arial" panose="020B0604020202020204" pitchFamily="34" charset="0"/>
                <a:cs typeface="Arial" panose="020B0604020202020204" pitchFamily="34" charset="0"/>
              </a:defRPr>
            </a:lvl2pPr>
            <a:lvl3pPr marL="914400" indent="0">
              <a:buFontTx/>
              <a:buNone/>
              <a:defRPr>
                <a:solidFill>
                  <a:schemeClr val="bg1"/>
                </a:solidFill>
                <a:latin typeface="Arial" panose="020B0604020202020204" pitchFamily="34" charset="0"/>
                <a:cs typeface="Arial" panose="020B0604020202020204" pitchFamily="34" charset="0"/>
              </a:defRPr>
            </a:lvl3pPr>
            <a:lvl4pPr marL="1371600" indent="0">
              <a:buFontTx/>
              <a:buNone/>
              <a:defRPr>
                <a:solidFill>
                  <a:schemeClr val="bg1"/>
                </a:solidFill>
                <a:latin typeface="Arial" panose="020B0604020202020204" pitchFamily="34" charset="0"/>
                <a:cs typeface="Arial" panose="020B0604020202020204" pitchFamily="34" charset="0"/>
              </a:defRPr>
            </a:lvl4pPr>
            <a:lvl5pPr marL="1828800" indent="0">
              <a:buFontTx/>
              <a:buNone/>
              <a:defRPr>
                <a:solidFill>
                  <a:schemeClr val="bg1"/>
                </a:solidFill>
                <a:latin typeface="Arial" panose="020B0604020202020204" pitchFamily="34" charset="0"/>
                <a:cs typeface="Arial" panose="020B0604020202020204" pitchFamily="34" charset="0"/>
              </a:defRPr>
            </a:lvl5pPr>
          </a:lstStyle>
          <a:p>
            <a:pPr lvl="0"/>
            <a:r>
              <a:rPr lang="en-US" dirty="0"/>
              <a:t>Click to edit</a:t>
            </a:r>
          </a:p>
        </p:txBody>
      </p:sp>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17500"/>
            <a:ext cx="8229600" cy="857250"/>
          </a:xfrm>
        </p:spPr>
        <p:txBody>
          <a:bodyPr/>
          <a:lstStyle/>
          <a:p>
            <a:r>
              <a:rPr lang="en-US"/>
              <a:t>Click to edit Master title style</a:t>
            </a:r>
          </a:p>
        </p:txBody>
      </p:sp>
      <p:sp>
        <p:nvSpPr>
          <p:cNvPr id="3" name="Content Placeholder 2"/>
          <p:cNvSpPr>
            <a:spLocks noGrp="1"/>
          </p:cNvSpPr>
          <p:nvPr>
            <p:ph idx="1"/>
          </p:nvPr>
        </p:nvSpPr>
        <p:spPr>
          <a:xfrm>
            <a:off x="457200" y="1311275"/>
            <a:ext cx="8229600" cy="3317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04/28/2022</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dirty="0"/>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3714750"/>
            <a:ext cx="9144000" cy="76200"/>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469" y="411946"/>
            <a:ext cx="4584131" cy="788204"/>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540453"/>
            <a:ext cx="5334000" cy="81394"/>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429225"/>
            <a:ext cx="2492267" cy="428525"/>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750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11275"/>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1"/>
          <p:cNvSpPr txBox="1">
            <a:spLocks/>
          </p:cNvSpPr>
          <p:nvPr/>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19050"/>
            <a:ext cx="9144000" cy="81394"/>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477000" y="4629150"/>
            <a:ext cx="2492267" cy="428525"/>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750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11275"/>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solidFill>
                <a:prstClr val="black">
                  <a:tint val="75000"/>
                </a:prstClr>
              </a:solidFill>
            </a:endParaRPr>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Date Placeholder 1"/>
          <p:cNvSpPr txBox="1">
            <a:spLocks/>
          </p:cNvSpPr>
          <p:nvPr/>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prstClr val="white"/>
                </a:solidFill>
              </a:rPr>
              <a:pPr/>
              <a:t>‹#›</a:t>
            </a:fld>
            <a:endParaRPr lang="en-US" sz="1200" dirty="0">
              <a:solidFill>
                <a:prstClr val="white"/>
              </a:solidFill>
            </a:endParaRPr>
          </a:p>
        </p:txBody>
      </p:sp>
      <p:sp>
        <p:nvSpPr>
          <p:cNvPr id="10" name="Rectangle 9"/>
          <p:cNvSpPr/>
          <p:nvPr/>
        </p:nvSpPr>
        <p:spPr>
          <a:xfrm>
            <a:off x="0" y="-19050"/>
            <a:ext cx="9144000" cy="81394"/>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7000" y="4629150"/>
            <a:ext cx="2492267" cy="428525"/>
          </a:xfrm>
          <a:prstGeom prst="rect">
            <a:avLst/>
          </a:prstGeom>
        </p:spPr>
      </p:pic>
    </p:spTree>
    <p:extLst>
      <p:ext uri="{BB962C8B-B14F-4D97-AF65-F5344CB8AC3E}">
        <p14:creationId xmlns:p14="http://schemas.microsoft.com/office/powerpoint/2010/main" val="2722957197"/>
      </p:ext>
    </p:extLst>
  </p:cSld>
  <p:clrMap bg1="lt1" tx1="dk1" bg2="lt2" tx2="dk2" accent1="accent1" accent2="accent2" accent3="accent3" accent4="accent4" accent5="accent5" accent6="accent6" hlink="hlink" folHlink="folHlink"/>
  <p:sldLayoutIdLst>
    <p:sldLayoutId id="2147483688" r:id="rId1"/>
    <p:sldLayoutId id="2147483689" r:id="rId2"/>
  </p:sldLayoutIdLst>
  <p:txStyles>
    <p:titleStyle>
      <a:lvl1pPr algn="l"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57200" y="1809750"/>
            <a:ext cx="7696200" cy="707886"/>
          </a:xfrm>
          <a:prstGeom prst="rect">
            <a:avLst/>
          </a:prstGeom>
          <a:noFill/>
          <a:ln>
            <a:noFill/>
          </a:ln>
        </p:spPr>
        <p:txBody>
          <a:bodyPr wrap="square" rtlCol="0">
            <a:spAutoFit/>
          </a:bodyPr>
          <a:lstStyle/>
          <a:p>
            <a:r>
              <a:rPr lang="en-US" sz="4000" b="1" dirty="0">
                <a:solidFill>
                  <a:srgbClr val="002D73"/>
                </a:solidFill>
                <a:latin typeface="Arial" panose="020B0604020202020204" pitchFamily="34" charset="0"/>
                <a:cs typeface="Arial" panose="020B0604020202020204" pitchFamily="34" charset="0"/>
              </a:rPr>
              <a:t>HESC Update</a:t>
            </a:r>
          </a:p>
        </p:txBody>
      </p:sp>
      <p:sp>
        <p:nvSpPr>
          <p:cNvPr id="7" name="TextBox 6"/>
          <p:cNvSpPr txBox="1"/>
          <p:nvPr/>
        </p:nvSpPr>
        <p:spPr>
          <a:xfrm>
            <a:off x="457200" y="2571750"/>
            <a:ext cx="5791200" cy="523220"/>
          </a:xfrm>
          <a:prstGeom prst="rect">
            <a:avLst/>
          </a:prstGeom>
          <a:noFill/>
          <a:ln>
            <a:noFill/>
          </a:ln>
        </p:spPr>
        <p:txBody>
          <a:bodyPr wrap="square" rtlCol="0">
            <a:spAutoFit/>
          </a:bodyPr>
          <a:lstStyle/>
          <a:p>
            <a:r>
              <a:rPr lang="en-US" sz="2800" b="1" dirty="0">
                <a:solidFill>
                  <a:srgbClr val="646569"/>
                </a:solidFill>
                <a:latin typeface="Arial" panose="020B0604020202020204" pitchFamily="34" charset="0"/>
                <a:cs typeface="Arial" panose="020B0604020202020204" pitchFamily="34" charset="0"/>
              </a:rPr>
              <a:t>SUNYFAP 2022</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584775"/>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2022-23 Processing</a:t>
            </a:r>
          </a:p>
        </p:txBody>
      </p:sp>
    </p:spTree>
    <p:extLst>
      <p:ext uri="{BB962C8B-B14F-4D97-AF65-F5344CB8AC3E}">
        <p14:creationId xmlns:p14="http://schemas.microsoft.com/office/powerpoint/2010/main" val="3294796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2022-23 Student Status Listing (SSL)</a:t>
            </a:r>
          </a:p>
        </p:txBody>
      </p:sp>
      <p:sp>
        <p:nvSpPr>
          <p:cNvPr id="3" name="Content Placeholder 2"/>
          <p:cNvSpPr>
            <a:spLocks noGrp="1"/>
          </p:cNvSpPr>
          <p:nvPr>
            <p:ph idx="1"/>
          </p:nvPr>
        </p:nvSpPr>
        <p:spPr>
          <a:xfrm>
            <a:off x="457200" y="1276350"/>
            <a:ext cx="8229600" cy="3514725"/>
          </a:xfrm>
        </p:spPr>
        <p:txBody>
          <a:bodyPr>
            <a:normAutofit fontScale="25000" lnSpcReduction="20000"/>
          </a:bodyPr>
          <a:lstStyle/>
          <a:p>
            <a:r>
              <a:rPr lang="en-US" sz="9600" dirty="0"/>
              <a:t>Only fully-approved students listed on SSL</a:t>
            </a:r>
          </a:p>
          <a:p>
            <a:pPr marL="0" indent="0">
              <a:buNone/>
            </a:pPr>
            <a:endParaRPr lang="en-US" sz="4000" dirty="0"/>
          </a:p>
          <a:p>
            <a:r>
              <a:rPr lang="en-US" sz="9600" dirty="0"/>
              <a:t>Students meeting initial requirements but pending verification per below will no longer be listed:</a:t>
            </a:r>
          </a:p>
          <a:p>
            <a:pPr lvl="1"/>
            <a:r>
              <a:rPr lang="en-US" sz="8400" dirty="0"/>
              <a:t>Income</a:t>
            </a:r>
          </a:p>
          <a:p>
            <a:pPr lvl="1"/>
            <a:r>
              <a:rPr lang="en-US" sz="8400" dirty="0"/>
              <a:t>Residency</a:t>
            </a:r>
          </a:p>
          <a:p>
            <a:pPr lvl="1"/>
            <a:r>
              <a:rPr lang="en-US" sz="8400" dirty="0"/>
              <a:t>Missing documentation</a:t>
            </a:r>
          </a:p>
          <a:p>
            <a:pPr marL="914400" lvl="2" indent="0">
              <a:buNone/>
            </a:pPr>
            <a:endParaRPr lang="en-US" sz="1500" dirty="0"/>
          </a:p>
          <a:p>
            <a:r>
              <a:rPr lang="en-US" sz="9600" dirty="0"/>
              <a:t>Awards appearing on SSL will be placed on roster for processing</a:t>
            </a:r>
          </a:p>
          <a:p>
            <a:r>
              <a:rPr lang="en-US" sz="9600" dirty="0"/>
              <a:t>Excelsior recipients will not appear on the SSL until fully verified and eligible to be placed on manifest</a:t>
            </a:r>
          </a:p>
          <a:p>
            <a:pPr marL="0" indent="0">
              <a:buNone/>
            </a:pPr>
            <a:endParaRPr lang="en-US" sz="2800" dirty="0"/>
          </a:p>
          <a:p>
            <a:pPr marL="457200" lvl="1" indent="0">
              <a:buNone/>
            </a:pPr>
            <a:r>
              <a:rPr lang="en-US" sz="2400" dirty="0"/>
              <a:t>	</a:t>
            </a:r>
          </a:p>
          <a:p>
            <a:pPr marL="457200" lvl="1" indent="0">
              <a:buNone/>
            </a:pPr>
            <a:endParaRPr lang="en-US" sz="2600" dirty="0"/>
          </a:p>
          <a:p>
            <a:pPr marL="0" indent="0">
              <a:buNone/>
            </a:pPr>
            <a:endParaRPr lang="en-US" sz="2800" dirty="0"/>
          </a:p>
        </p:txBody>
      </p:sp>
    </p:spTree>
    <p:extLst>
      <p:ext uri="{BB962C8B-B14F-4D97-AF65-F5344CB8AC3E}">
        <p14:creationId xmlns:p14="http://schemas.microsoft.com/office/powerpoint/2010/main" val="222681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2022-23 Student Status Listing (SSL)</a:t>
            </a:r>
          </a:p>
        </p:txBody>
      </p:sp>
      <p:sp>
        <p:nvSpPr>
          <p:cNvPr id="3" name="Content Placeholder 2"/>
          <p:cNvSpPr>
            <a:spLocks noGrp="1"/>
          </p:cNvSpPr>
          <p:nvPr>
            <p:ph idx="1"/>
          </p:nvPr>
        </p:nvSpPr>
        <p:spPr/>
        <p:txBody>
          <a:bodyPr>
            <a:normAutofit fontScale="92500" lnSpcReduction="20000"/>
          </a:bodyPr>
          <a:lstStyle/>
          <a:p>
            <a:r>
              <a:rPr lang="en-US" sz="2800" dirty="0"/>
              <a:t>Awards not contingent on income appear on SSL once application/renewal process is complete for these programs:</a:t>
            </a:r>
            <a:endParaRPr lang="en-US" sz="1400" dirty="0"/>
          </a:p>
          <a:p>
            <a:pPr lvl="1"/>
            <a:r>
              <a:rPr lang="en-US" sz="2600" dirty="0"/>
              <a:t>NYS Scholarship for Academic Excellence</a:t>
            </a:r>
          </a:p>
          <a:p>
            <a:pPr lvl="1"/>
            <a:r>
              <a:rPr lang="en-US" sz="2600" dirty="0"/>
              <a:t>World Trade Center Memorial Scholarship</a:t>
            </a:r>
          </a:p>
          <a:p>
            <a:r>
              <a:rPr lang="en-US" sz="2800" dirty="0"/>
              <a:t>Students can have an award on SSL but TAP still pending IVP</a:t>
            </a:r>
          </a:p>
          <a:p>
            <a:pPr marL="457200" lvl="1" indent="0">
              <a:buNone/>
            </a:pPr>
            <a:endParaRPr lang="en-US" sz="2600" dirty="0"/>
          </a:p>
          <a:p>
            <a:pPr marL="457200" lvl="1" indent="0">
              <a:buNone/>
            </a:pPr>
            <a:r>
              <a:rPr lang="en-US" sz="2400" dirty="0"/>
              <a:t>	</a:t>
            </a:r>
          </a:p>
          <a:p>
            <a:pPr marL="457200" lvl="1" indent="0">
              <a:buNone/>
            </a:pPr>
            <a:endParaRPr lang="en-US" sz="2600" dirty="0"/>
          </a:p>
          <a:p>
            <a:pPr marL="0" indent="0">
              <a:buNone/>
            </a:pPr>
            <a:endParaRPr lang="en-US" sz="2800" dirty="0"/>
          </a:p>
        </p:txBody>
      </p:sp>
    </p:spTree>
    <p:extLst>
      <p:ext uri="{BB962C8B-B14F-4D97-AF65-F5344CB8AC3E}">
        <p14:creationId xmlns:p14="http://schemas.microsoft.com/office/powerpoint/2010/main" val="1105410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2393B-1056-4E2C-B9F7-66BACBE13EE5}"/>
              </a:ext>
            </a:extLst>
          </p:cNvPr>
          <p:cNvSpPr>
            <a:spLocks noGrp="1"/>
          </p:cNvSpPr>
          <p:nvPr>
            <p:ph type="title"/>
          </p:nvPr>
        </p:nvSpPr>
        <p:spPr/>
        <p:txBody>
          <a:bodyPr/>
          <a:lstStyle/>
          <a:p>
            <a:r>
              <a:rPr lang="en-US" dirty="0"/>
              <a:t>2022-23 Student Status Listing (SSL)</a:t>
            </a:r>
          </a:p>
        </p:txBody>
      </p:sp>
      <p:sp>
        <p:nvSpPr>
          <p:cNvPr id="3" name="Content Placeholder 2">
            <a:extLst>
              <a:ext uri="{FF2B5EF4-FFF2-40B4-BE49-F238E27FC236}">
                <a16:creationId xmlns:a16="http://schemas.microsoft.com/office/drawing/2014/main" id="{DF22B0C7-2791-4D4D-8994-7B7F5802C462}"/>
              </a:ext>
            </a:extLst>
          </p:cNvPr>
          <p:cNvSpPr>
            <a:spLocks noGrp="1"/>
          </p:cNvSpPr>
          <p:nvPr>
            <p:ph idx="1"/>
          </p:nvPr>
        </p:nvSpPr>
        <p:spPr/>
        <p:txBody>
          <a:bodyPr>
            <a:normAutofit/>
          </a:bodyPr>
          <a:lstStyle/>
          <a:p>
            <a:r>
              <a:rPr lang="en-US" dirty="0"/>
              <a:t>To review pending applications, use:</a:t>
            </a:r>
          </a:p>
          <a:p>
            <a:pPr lvl="1"/>
            <a:r>
              <a:rPr lang="en-US" sz="2600" dirty="0"/>
              <a:t>Application Status Report QGA010</a:t>
            </a:r>
          </a:p>
          <a:p>
            <a:pPr lvl="2"/>
            <a:r>
              <a:rPr lang="en-US" dirty="0"/>
              <a:t>Listed under customized reports</a:t>
            </a:r>
          </a:p>
          <a:p>
            <a:r>
              <a:rPr lang="en-US" dirty="0"/>
              <a:t>Report identifies any errors, missing applications, and denials</a:t>
            </a:r>
          </a:p>
        </p:txBody>
      </p:sp>
    </p:spTree>
    <p:extLst>
      <p:ext uri="{BB962C8B-B14F-4D97-AF65-F5344CB8AC3E}">
        <p14:creationId xmlns:p14="http://schemas.microsoft.com/office/powerpoint/2010/main" val="211805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2022-23 Income Verification</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a:bodyPr>
          <a:lstStyle/>
          <a:p>
            <a:r>
              <a:rPr lang="en-US" sz="2800" dirty="0"/>
              <a:t>HESC no longer accepts copies of NYS or Federal tax returns</a:t>
            </a:r>
          </a:p>
          <a:p>
            <a:r>
              <a:rPr lang="en-US" sz="2800" dirty="0"/>
              <a:t>Students whose income cannot be verified receive instructions on how to review and resolve mismatches with NYS Tax &amp; Finance</a:t>
            </a:r>
          </a:p>
        </p:txBody>
      </p:sp>
    </p:spTree>
    <p:extLst>
      <p:ext uri="{BB962C8B-B14F-4D97-AF65-F5344CB8AC3E}">
        <p14:creationId xmlns:p14="http://schemas.microsoft.com/office/powerpoint/2010/main" val="946421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584775"/>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2021-22 Processing</a:t>
            </a:r>
          </a:p>
        </p:txBody>
      </p:sp>
    </p:spTree>
    <p:extLst>
      <p:ext uri="{BB962C8B-B14F-4D97-AF65-F5344CB8AC3E}">
        <p14:creationId xmlns:p14="http://schemas.microsoft.com/office/powerpoint/2010/main" val="82876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2021-22 Excelsior Processing</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a:xfrm>
            <a:off x="457200" y="1311275"/>
            <a:ext cx="8229600" cy="3514725"/>
          </a:xfrm>
        </p:spPr>
        <p:txBody>
          <a:bodyPr>
            <a:normAutofit fontScale="92500" lnSpcReduction="10000"/>
          </a:bodyPr>
          <a:lstStyle/>
          <a:p>
            <a:r>
              <a:rPr lang="en-US" dirty="0"/>
              <a:t>Prior grant recipients MUST complete NYS Payment Application as part of renewal process</a:t>
            </a:r>
          </a:p>
          <a:p>
            <a:pPr lvl="1"/>
            <a:r>
              <a:rPr lang="en-US" dirty="0"/>
              <a:t>Students have received multiple emails to complete the NYS Payment Application</a:t>
            </a:r>
          </a:p>
          <a:p>
            <a:pPr lvl="1"/>
            <a:r>
              <a:rPr lang="en-US" dirty="0"/>
              <a:t>Deadline to file: June 30</a:t>
            </a:r>
            <a:r>
              <a:rPr lang="en-US" baseline="30000" dirty="0"/>
              <a:t>th</a:t>
            </a:r>
            <a:r>
              <a:rPr lang="en-US" dirty="0"/>
              <a:t> </a:t>
            </a:r>
          </a:p>
          <a:p>
            <a:r>
              <a:rPr lang="en-US" dirty="0"/>
              <a:t>Students who have not completed the NYS Payment Application by the deadline will not receive award payments</a:t>
            </a:r>
          </a:p>
        </p:txBody>
      </p:sp>
    </p:spTree>
    <p:extLst>
      <p:ext uri="{BB962C8B-B14F-4D97-AF65-F5344CB8AC3E}">
        <p14:creationId xmlns:p14="http://schemas.microsoft.com/office/powerpoint/2010/main" val="1694054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7980-96DD-420B-9B36-E8A3A09E3F31}"/>
              </a:ext>
            </a:extLst>
          </p:cNvPr>
          <p:cNvSpPr>
            <a:spLocks noGrp="1"/>
          </p:cNvSpPr>
          <p:nvPr>
            <p:ph type="title"/>
          </p:nvPr>
        </p:nvSpPr>
        <p:spPr/>
        <p:txBody>
          <a:bodyPr>
            <a:normAutofit/>
          </a:bodyPr>
          <a:lstStyle/>
          <a:p>
            <a:r>
              <a:rPr lang="en-US" dirty="0"/>
              <a:t>Resolving Excelsior Income Verification</a:t>
            </a:r>
          </a:p>
        </p:txBody>
      </p:sp>
      <p:sp>
        <p:nvSpPr>
          <p:cNvPr id="3" name="Content Placeholder 2">
            <a:extLst>
              <a:ext uri="{FF2B5EF4-FFF2-40B4-BE49-F238E27FC236}">
                <a16:creationId xmlns:a16="http://schemas.microsoft.com/office/drawing/2014/main" id="{74EBB7E5-189F-4C3C-BECD-30AAD2E2E9B7}"/>
              </a:ext>
            </a:extLst>
          </p:cNvPr>
          <p:cNvSpPr>
            <a:spLocks noGrp="1"/>
          </p:cNvSpPr>
          <p:nvPr>
            <p:ph idx="1"/>
          </p:nvPr>
        </p:nvSpPr>
        <p:spPr/>
        <p:txBody>
          <a:bodyPr/>
          <a:lstStyle/>
          <a:p>
            <a:r>
              <a:rPr lang="en-US" dirty="0"/>
              <a:t>All applicants are submitted to NYS Tax &amp; Finance to verify income (IVP)</a:t>
            </a:r>
          </a:p>
          <a:p>
            <a:pPr lvl="1"/>
            <a:r>
              <a:rPr lang="en-US" sz="2600" dirty="0"/>
              <a:t>Students with mismatches were sent an Excelsior Income Questionnaire</a:t>
            </a:r>
          </a:p>
          <a:p>
            <a:pPr lvl="2"/>
            <a:r>
              <a:rPr lang="en-US" dirty="0"/>
              <a:t>Must be completed and uploaded for further processing</a:t>
            </a:r>
          </a:p>
          <a:p>
            <a:pPr lvl="2"/>
            <a:r>
              <a:rPr lang="en-US" dirty="0"/>
              <a:t>Multiple requests sent to students </a:t>
            </a:r>
          </a:p>
        </p:txBody>
      </p:sp>
    </p:spTree>
    <p:extLst>
      <p:ext uri="{BB962C8B-B14F-4D97-AF65-F5344CB8AC3E}">
        <p14:creationId xmlns:p14="http://schemas.microsoft.com/office/powerpoint/2010/main" val="204260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Resolving TAP Income Verification</a:t>
            </a:r>
          </a:p>
        </p:txBody>
      </p:sp>
      <p:sp>
        <p:nvSpPr>
          <p:cNvPr id="3" name="Content Placeholder 2"/>
          <p:cNvSpPr>
            <a:spLocks noGrp="1"/>
          </p:cNvSpPr>
          <p:nvPr>
            <p:ph idx="1"/>
          </p:nvPr>
        </p:nvSpPr>
        <p:spPr>
          <a:xfrm>
            <a:off x="457200" y="1311275"/>
            <a:ext cx="8382000" cy="3622675"/>
          </a:xfrm>
        </p:spPr>
        <p:txBody>
          <a:bodyPr>
            <a:normAutofit fontScale="92500" lnSpcReduction="10000"/>
          </a:bodyPr>
          <a:lstStyle/>
          <a:p>
            <a:r>
              <a:rPr lang="en-US" dirty="0"/>
              <a:t>HESC notifies applicants to review correct errors on  their 2021-22 NYS Payment Application</a:t>
            </a:r>
          </a:p>
          <a:p>
            <a:r>
              <a:rPr lang="en-US" dirty="0"/>
              <a:t>Common errors include:</a:t>
            </a:r>
          </a:p>
          <a:p>
            <a:pPr lvl="1"/>
            <a:r>
              <a:rPr lang="en-US" dirty="0"/>
              <a:t>Incorrect parent SSN or Tax ID</a:t>
            </a:r>
          </a:p>
          <a:p>
            <a:pPr lvl="1"/>
            <a:r>
              <a:rPr lang="en-US" dirty="0"/>
              <a:t>Reported last name of parent does not match name used to file tax returns</a:t>
            </a:r>
          </a:p>
          <a:p>
            <a:pPr lvl="1"/>
            <a:r>
              <a:rPr lang="en-US" dirty="0"/>
              <a:t>Incorrect tax return type or filing status for student or parent</a:t>
            </a:r>
          </a:p>
        </p:txBody>
      </p:sp>
    </p:spTree>
    <p:extLst>
      <p:ext uri="{BB962C8B-B14F-4D97-AF65-F5344CB8AC3E}">
        <p14:creationId xmlns:p14="http://schemas.microsoft.com/office/powerpoint/2010/main" val="2404353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9138-C843-4AB3-8784-BB9EF4DA7B6B}"/>
              </a:ext>
            </a:extLst>
          </p:cNvPr>
          <p:cNvSpPr>
            <a:spLocks noGrp="1"/>
          </p:cNvSpPr>
          <p:nvPr>
            <p:ph type="title"/>
          </p:nvPr>
        </p:nvSpPr>
        <p:spPr>
          <a:xfrm>
            <a:off x="457200" y="317500"/>
            <a:ext cx="8458200" cy="857250"/>
          </a:xfrm>
        </p:spPr>
        <p:txBody>
          <a:bodyPr>
            <a:normAutofit fontScale="90000"/>
          </a:bodyPr>
          <a:lstStyle/>
          <a:p>
            <a:r>
              <a:rPr lang="en-US" dirty="0"/>
              <a:t>QGE012 – Pending Income Verification Report</a:t>
            </a:r>
          </a:p>
        </p:txBody>
      </p:sp>
      <p:pic>
        <p:nvPicPr>
          <p:cNvPr id="4" name="Content Placeholder 6">
            <a:extLst>
              <a:ext uri="{FF2B5EF4-FFF2-40B4-BE49-F238E27FC236}">
                <a16:creationId xmlns:a16="http://schemas.microsoft.com/office/drawing/2014/main" id="{8EEDE32F-63AA-403F-8EBC-8BCF35A80512}"/>
              </a:ext>
            </a:extLst>
          </p:cNvPr>
          <p:cNvPicPr>
            <a:picLocks noGrp="1" noChangeAspect="1"/>
          </p:cNvPicPr>
          <p:nvPr>
            <p:ph idx="1"/>
          </p:nvPr>
        </p:nvPicPr>
        <p:blipFill>
          <a:blip r:embed="rId2"/>
          <a:stretch>
            <a:fillRect/>
          </a:stretch>
        </p:blipFill>
        <p:spPr>
          <a:xfrm>
            <a:off x="1943100" y="1047750"/>
            <a:ext cx="5257800" cy="3623619"/>
          </a:xfr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46133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DED56-4B5E-4524-9499-5845969FD4B5}"/>
              </a:ext>
            </a:extLst>
          </p:cNvPr>
          <p:cNvSpPr>
            <a:spLocks noGrp="1"/>
          </p:cNvSpPr>
          <p:nvPr>
            <p:ph type="title"/>
          </p:nvPr>
        </p:nvSpPr>
        <p:spPr/>
        <p:txBody>
          <a:bodyPr/>
          <a:lstStyle/>
          <a:p>
            <a:r>
              <a:rPr lang="en-US" dirty="0"/>
              <a:t>HESC Updates</a:t>
            </a:r>
          </a:p>
        </p:txBody>
      </p:sp>
      <p:sp>
        <p:nvSpPr>
          <p:cNvPr id="3" name="Content Placeholder 2">
            <a:extLst>
              <a:ext uri="{FF2B5EF4-FFF2-40B4-BE49-F238E27FC236}">
                <a16:creationId xmlns:a16="http://schemas.microsoft.com/office/drawing/2014/main" id="{2C7F1459-EA4E-4FDD-AE59-2FB5CA832E6F}"/>
              </a:ext>
            </a:extLst>
          </p:cNvPr>
          <p:cNvSpPr>
            <a:spLocks noGrp="1"/>
          </p:cNvSpPr>
          <p:nvPr>
            <p:ph idx="1"/>
          </p:nvPr>
        </p:nvSpPr>
        <p:spPr>
          <a:xfrm>
            <a:off x="457200" y="1311275"/>
            <a:ext cx="8229600" cy="3622675"/>
          </a:xfrm>
        </p:spPr>
        <p:txBody>
          <a:bodyPr>
            <a:normAutofit lnSpcReduction="10000"/>
          </a:bodyPr>
          <a:lstStyle/>
          <a:p>
            <a:r>
              <a:rPr lang="en-US" dirty="0"/>
              <a:t>2022-23 NYS Enacted Budget Highlights</a:t>
            </a:r>
          </a:p>
          <a:p>
            <a:r>
              <a:rPr lang="en-US" dirty="0"/>
              <a:t>2022-23 Processing</a:t>
            </a:r>
          </a:p>
          <a:p>
            <a:r>
              <a:rPr lang="en-US" dirty="0"/>
              <a:t>2021-22 Processing</a:t>
            </a:r>
          </a:p>
          <a:p>
            <a:r>
              <a:rPr lang="en-US" dirty="0"/>
              <a:t>2020-21 Processing</a:t>
            </a:r>
          </a:p>
          <a:p>
            <a:r>
              <a:rPr lang="en-US" dirty="0"/>
              <a:t>Excelsior Scholarship</a:t>
            </a:r>
          </a:p>
          <a:p>
            <a:r>
              <a:rPr lang="en-US" dirty="0"/>
              <a:t>Other Processing Reminders</a:t>
            </a:r>
          </a:p>
          <a:p>
            <a:r>
              <a:rPr lang="en-US" dirty="0"/>
              <a:t>Upcoming Training Opportunities</a:t>
            </a:r>
          </a:p>
          <a:p>
            <a:endParaRPr lang="en-US" dirty="0"/>
          </a:p>
          <a:p>
            <a:endParaRPr lang="en-US" dirty="0"/>
          </a:p>
          <a:p>
            <a:endParaRPr lang="en-US" dirty="0"/>
          </a:p>
        </p:txBody>
      </p:sp>
    </p:spTree>
    <p:extLst>
      <p:ext uri="{BB962C8B-B14F-4D97-AF65-F5344CB8AC3E}">
        <p14:creationId xmlns:p14="http://schemas.microsoft.com/office/powerpoint/2010/main" val="2190494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584775"/>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2020-21 Processing</a:t>
            </a:r>
          </a:p>
        </p:txBody>
      </p:sp>
    </p:spTree>
    <p:extLst>
      <p:ext uri="{BB962C8B-B14F-4D97-AF65-F5344CB8AC3E}">
        <p14:creationId xmlns:p14="http://schemas.microsoft.com/office/powerpoint/2010/main" val="1898255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2020-21 Academic Year Closeout</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lnSpcReduction="10000"/>
          </a:bodyPr>
          <a:lstStyle/>
          <a:p>
            <a:r>
              <a:rPr lang="en-US" dirty="0"/>
              <a:t>All certifications must be processed now</a:t>
            </a:r>
          </a:p>
          <a:p>
            <a:r>
              <a:rPr lang="en-US" dirty="0"/>
              <a:t>Certify all students on manifest/roster</a:t>
            </a:r>
          </a:p>
          <a:p>
            <a:pPr lvl="1"/>
            <a:r>
              <a:rPr lang="en-US" dirty="0"/>
              <a:t>Make sure to check error report for all programs</a:t>
            </a:r>
          </a:p>
          <a:p>
            <a:pPr lvl="1"/>
            <a:r>
              <a:rPr lang="en-US" dirty="0"/>
              <a:t>Update and resubmit errors  </a:t>
            </a:r>
          </a:p>
          <a:p>
            <a:pPr lvl="2"/>
            <a:r>
              <a:rPr lang="en-US" dirty="0"/>
              <a:t>Errors must be corrected and processed before close out of the year or students will not get paid.</a:t>
            </a:r>
          </a:p>
          <a:p>
            <a:endParaRPr lang="en-US" dirty="0"/>
          </a:p>
        </p:txBody>
      </p:sp>
    </p:spTree>
    <p:extLst>
      <p:ext uri="{BB962C8B-B14F-4D97-AF65-F5344CB8AC3E}">
        <p14:creationId xmlns:p14="http://schemas.microsoft.com/office/powerpoint/2010/main" val="2851588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85A7-DD81-40A9-9787-FA9C202D14A7}"/>
              </a:ext>
            </a:extLst>
          </p:cNvPr>
          <p:cNvSpPr>
            <a:spLocks noGrp="1"/>
          </p:cNvSpPr>
          <p:nvPr>
            <p:ph type="title"/>
          </p:nvPr>
        </p:nvSpPr>
        <p:spPr>
          <a:xfrm>
            <a:off x="457200" y="1276350"/>
            <a:ext cx="2819400" cy="1066800"/>
          </a:xfrm>
        </p:spPr>
        <p:txBody>
          <a:bodyPr>
            <a:normAutofit fontScale="90000"/>
          </a:bodyPr>
          <a:lstStyle/>
          <a:p>
            <a:r>
              <a:rPr lang="en-US" dirty="0"/>
              <a:t>Certification Errors on </a:t>
            </a:r>
            <a:r>
              <a:rPr lang="en-US" dirty="0" err="1"/>
              <a:t>HESCWeb</a:t>
            </a:r>
            <a:r>
              <a:rPr lang="en-US" dirty="0"/>
              <a:t> for TAP and Excelsior</a:t>
            </a:r>
          </a:p>
        </p:txBody>
      </p:sp>
      <p:sp>
        <p:nvSpPr>
          <p:cNvPr id="8" name="Arrow: Right 7">
            <a:extLst>
              <a:ext uri="{FF2B5EF4-FFF2-40B4-BE49-F238E27FC236}">
                <a16:creationId xmlns:a16="http://schemas.microsoft.com/office/drawing/2014/main" id="{6D91D8B9-1877-4349-90CF-E9EA19E1FCB0}"/>
              </a:ext>
            </a:extLst>
          </p:cNvPr>
          <p:cNvSpPr/>
          <p:nvPr/>
        </p:nvSpPr>
        <p:spPr>
          <a:xfrm>
            <a:off x="2726055" y="3257550"/>
            <a:ext cx="55816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F319EF36-C275-4098-B64A-CF4097073351}"/>
              </a:ext>
            </a:extLst>
          </p:cNvPr>
          <p:cNvSpPr/>
          <p:nvPr/>
        </p:nvSpPr>
        <p:spPr>
          <a:xfrm>
            <a:off x="2794635" y="3581400"/>
            <a:ext cx="55816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4D5E73-809D-4CA0-BFB2-2778DF04F84F}"/>
              </a:ext>
            </a:extLst>
          </p:cNvPr>
          <p:cNvPicPr>
            <a:picLocks noGrp="1" noChangeAspect="1"/>
          </p:cNvPicPr>
          <p:nvPr>
            <p:ph idx="1"/>
          </p:nvPr>
        </p:nvPicPr>
        <p:blipFill>
          <a:blip r:embed="rId3"/>
          <a:stretch>
            <a:fillRect/>
          </a:stretch>
        </p:blipFill>
        <p:spPr>
          <a:xfrm>
            <a:off x="3352800" y="742950"/>
            <a:ext cx="5410200" cy="38687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62806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2EAA7-F39B-4D71-8A9A-DD0F1C434B5D}"/>
              </a:ext>
            </a:extLst>
          </p:cNvPr>
          <p:cNvSpPr>
            <a:spLocks noGrp="1"/>
          </p:cNvSpPr>
          <p:nvPr>
            <p:ph type="title"/>
          </p:nvPr>
        </p:nvSpPr>
        <p:spPr/>
        <p:txBody>
          <a:bodyPr/>
          <a:lstStyle/>
          <a:p>
            <a:r>
              <a:rPr lang="en-US" dirty="0"/>
              <a:t>HESC Excelsior Error Report</a:t>
            </a:r>
          </a:p>
        </p:txBody>
      </p:sp>
      <p:pic>
        <p:nvPicPr>
          <p:cNvPr id="9" name="Content Placeholder 8">
            <a:extLst>
              <a:ext uri="{FF2B5EF4-FFF2-40B4-BE49-F238E27FC236}">
                <a16:creationId xmlns:a16="http://schemas.microsoft.com/office/drawing/2014/main" id="{18842FCD-A618-4C8F-8B9A-EF26B9B9F4A6}"/>
              </a:ext>
            </a:extLst>
          </p:cNvPr>
          <p:cNvPicPr>
            <a:picLocks noGrp="1" noChangeAspect="1"/>
          </p:cNvPicPr>
          <p:nvPr>
            <p:ph idx="1"/>
          </p:nvPr>
        </p:nvPicPr>
        <p:blipFill>
          <a:blip r:embed="rId3"/>
          <a:stretch>
            <a:fillRect/>
          </a:stretch>
        </p:blipFill>
        <p:spPr>
          <a:xfrm>
            <a:off x="990601" y="1047751"/>
            <a:ext cx="6435280" cy="36576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15367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TAP 2020-21 Academic Year Closeout</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a:xfrm>
            <a:off x="457200" y="1311275"/>
            <a:ext cx="7696200" cy="3317875"/>
          </a:xfrm>
        </p:spPr>
        <p:txBody>
          <a:bodyPr/>
          <a:lstStyle/>
          <a:p>
            <a:r>
              <a:rPr lang="en-US" dirty="0"/>
              <a:t>TAP processing for 2020-21 is closing</a:t>
            </a:r>
          </a:p>
          <a:p>
            <a:r>
              <a:rPr lang="en-US" dirty="0"/>
              <a:t>Submit all student certifications before May 15, 2022</a:t>
            </a:r>
          </a:p>
          <a:p>
            <a:pPr lvl="1"/>
            <a:r>
              <a:rPr lang="en-US" dirty="0"/>
              <a:t>Any transactions in pending status after May 15</a:t>
            </a:r>
            <a:r>
              <a:rPr lang="en-US" baseline="30000" dirty="0"/>
              <a:t>th</a:t>
            </a:r>
            <a:r>
              <a:rPr lang="en-US" dirty="0"/>
              <a:t> will be decertified by HESC</a:t>
            </a:r>
          </a:p>
        </p:txBody>
      </p:sp>
    </p:spTree>
    <p:extLst>
      <p:ext uri="{BB962C8B-B14F-4D97-AF65-F5344CB8AC3E}">
        <p14:creationId xmlns:p14="http://schemas.microsoft.com/office/powerpoint/2010/main" val="542185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584775"/>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Excelsior Updates</a:t>
            </a:r>
          </a:p>
        </p:txBody>
      </p:sp>
    </p:spTree>
    <p:extLst>
      <p:ext uri="{BB962C8B-B14F-4D97-AF65-F5344CB8AC3E}">
        <p14:creationId xmlns:p14="http://schemas.microsoft.com/office/powerpoint/2010/main" val="206957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2021 Excelsior Processing</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fontScale="92500" lnSpcReduction="10000"/>
          </a:bodyPr>
          <a:lstStyle/>
          <a:p>
            <a:r>
              <a:rPr lang="en-US" dirty="0"/>
              <a:t>Schools should send in all credit verification requests at this time</a:t>
            </a:r>
          </a:p>
          <a:p>
            <a:r>
              <a:rPr lang="en-US" dirty="0"/>
              <a:t>Repeat recipients with no payment application or verified IVP will remain pending </a:t>
            </a:r>
          </a:p>
          <a:p>
            <a:r>
              <a:rPr lang="en-US" dirty="0"/>
              <a:t>To appear on a manifest</a:t>
            </a:r>
          </a:p>
          <a:p>
            <a:pPr lvl="1"/>
            <a:r>
              <a:rPr lang="en-US" dirty="0"/>
              <a:t>Payment application needs to be submitted </a:t>
            </a:r>
          </a:p>
          <a:p>
            <a:pPr lvl="1"/>
            <a:r>
              <a:rPr lang="en-US" dirty="0"/>
              <a:t>IVP information needs to be verified</a:t>
            </a:r>
          </a:p>
          <a:p>
            <a:endParaRPr lang="en-US" dirty="0"/>
          </a:p>
        </p:txBody>
      </p:sp>
    </p:spTree>
    <p:extLst>
      <p:ext uri="{BB962C8B-B14F-4D97-AF65-F5344CB8AC3E}">
        <p14:creationId xmlns:p14="http://schemas.microsoft.com/office/powerpoint/2010/main" val="3093207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2022 Excelsior </a:t>
            </a:r>
            <a:r>
              <a:rPr lang="en-US" dirty="0">
                <a:solidFill>
                  <a:srgbClr val="000000"/>
                </a:solidFill>
              </a:rPr>
              <a:t>IVP P</a:t>
            </a:r>
            <a:r>
              <a:rPr lang="en-US" dirty="0"/>
              <a:t>rocessing</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lnSpcReduction="10000"/>
          </a:bodyPr>
          <a:lstStyle/>
          <a:p>
            <a:r>
              <a:rPr lang="en-US" dirty="0"/>
              <a:t>New process for students who are not IVP verified with NYS Tax &amp; Finance</a:t>
            </a:r>
          </a:p>
          <a:p>
            <a:r>
              <a:rPr lang="en-US" dirty="0"/>
              <a:t>Students log into HESC account to verify information and make changes online</a:t>
            </a:r>
          </a:p>
          <a:p>
            <a:pPr lvl="1"/>
            <a:r>
              <a:rPr lang="en-US" dirty="0"/>
              <a:t>New information goes for IVP match</a:t>
            </a:r>
          </a:p>
          <a:p>
            <a:pPr lvl="1"/>
            <a:r>
              <a:rPr lang="en-US" dirty="0"/>
              <a:t>Students not verified must get tax transcript to provide to clear account</a:t>
            </a:r>
          </a:p>
          <a:p>
            <a:endParaRPr lang="en-US" dirty="0"/>
          </a:p>
        </p:txBody>
      </p:sp>
    </p:spTree>
    <p:extLst>
      <p:ext uri="{BB962C8B-B14F-4D97-AF65-F5344CB8AC3E}">
        <p14:creationId xmlns:p14="http://schemas.microsoft.com/office/powerpoint/2010/main" val="2363098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Earner and Income Information Form</a:t>
            </a:r>
          </a:p>
        </p:txBody>
      </p:sp>
      <p:pic>
        <p:nvPicPr>
          <p:cNvPr id="4" name="Picture 3">
            <a:extLst>
              <a:ext uri="{FF2B5EF4-FFF2-40B4-BE49-F238E27FC236}">
                <a16:creationId xmlns:a16="http://schemas.microsoft.com/office/drawing/2014/main" id="{EAE1A31E-C1BE-464D-8A57-8A44B4CDB352}"/>
              </a:ext>
            </a:extLst>
          </p:cNvPr>
          <p:cNvPicPr/>
          <p:nvPr/>
        </p:nvPicPr>
        <p:blipFill>
          <a:blip r:embed="rId3"/>
          <a:stretch>
            <a:fillRect/>
          </a:stretch>
        </p:blipFill>
        <p:spPr>
          <a:xfrm>
            <a:off x="990600" y="1276350"/>
            <a:ext cx="6934200" cy="33178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20372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New for 2022: Excelsior Appeals</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a:bodyPr>
          <a:lstStyle/>
          <a:p>
            <a:r>
              <a:rPr lang="en-US" dirty="0"/>
              <a:t>For repeat recipients, approval of appeals for break in attendance or reduced credits now determined by schools</a:t>
            </a:r>
          </a:p>
          <a:p>
            <a:r>
              <a:rPr lang="en-US" dirty="0"/>
              <a:t>HESC will continue to determine for first time applicants</a:t>
            </a:r>
          </a:p>
        </p:txBody>
      </p:sp>
    </p:spTree>
    <p:extLst>
      <p:ext uri="{BB962C8B-B14F-4D97-AF65-F5344CB8AC3E}">
        <p14:creationId xmlns:p14="http://schemas.microsoft.com/office/powerpoint/2010/main" val="346018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1077218"/>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2022-23 NYS Enacted Budget Highlights</a:t>
            </a:r>
          </a:p>
        </p:txBody>
      </p:sp>
    </p:spTree>
    <p:extLst>
      <p:ext uri="{BB962C8B-B14F-4D97-AF65-F5344CB8AC3E}">
        <p14:creationId xmlns:p14="http://schemas.microsoft.com/office/powerpoint/2010/main" val="2957520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58D9-B419-4DBC-BA53-D4AE54B5C35B}"/>
              </a:ext>
            </a:extLst>
          </p:cNvPr>
          <p:cNvSpPr>
            <a:spLocks noGrp="1"/>
          </p:cNvSpPr>
          <p:nvPr>
            <p:ph type="title"/>
          </p:nvPr>
        </p:nvSpPr>
        <p:spPr/>
        <p:txBody>
          <a:bodyPr/>
          <a:lstStyle/>
          <a:p>
            <a:r>
              <a:rPr lang="en-US" dirty="0"/>
              <a:t>New for 2022: Excelsior Appeals</a:t>
            </a:r>
          </a:p>
        </p:txBody>
      </p:sp>
      <p:sp>
        <p:nvSpPr>
          <p:cNvPr id="3" name="Content Placeholder 2">
            <a:extLst>
              <a:ext uri="{FF2B5EF4-FFF2-40B4-BE49-F238E27FC236}">
                <a16:creationId xmlns:a16="http://schemas.microsoft.com/office/drawing/2014/main" id="{06BBEFF6-1D31-40FF-A861-E7C70B1631E2}"/>
              </a:ext>
            </a:extLst>
          </p:cNvPr>
          <p:cNvSpPr>
            <a:spLocks noGrp="1"/>
          </p:cNvSpPr>
          <p:nvPr>
            <p:ph idx="1"/>
          </p:nvPr>
        </p:nvSpPr>
        <p:spPr/>
        <p:txBody>
          <a:bodyPr>
            <a:normAutofit lnSpcReduction="10000"/>
          </a:bodyPr>
          <a:lstStyle/>
          <a:p>
            <a:r>
              <a:rPr lang="en-US" dirty="0"/>
              <a:t>Schools will indicate break as part of certification</a:t>
            </a:r>
          </a:p>
          <a:p>
            <a:pPr lvl="1"/>
            <a:r>
              <a:rPr lang="en-US" dirty="0"/>
              <a:t>New certification fields online and batch processing</a:t>
            </a:r>
          </a:p>
          <a:p>
            <a:pPr lvl="2"/>
            <a:r>
              <a:rPr lang="en-US" dirty="0"/>
              <a:t>Information listed on SSL, manifest, and reports</a:t>
            </a:r>
          </a:p>
          <a:p>
            <a:pPr lvl="2"/>
            <a:r>
              <a:rPr lang="en-US" dirty="0"/>
              <a:t>New screen with historical data</a:t>
            </a:r>
          </a:p>
          <a:p>
            <a:r>
              <a:rPr lang="en-US" dirty="0"/>
              <a:t>More details to follow shortly</a:t>
            </a:r>
          </a:p>
          <a:p>
            <a:pPr lvl="2"/>
            <a:endParaRPr lang="en-US" dirty="0"/>
          </a:p>
          <a:p>
            <a:pPr lvl="2"/>
            <a:endParaRPr lang="en-US" dirty="0"/>
          </a:p>
        </p:txBody>
      </p:sp>
    </p:spTree>
    <p:extLst>
      <p:ext uri="{BB962C8B-B14F-4D97-AF65-F5344CB8AC3E}">
        <p14:creationId xmlns:p14="http://schemas.microsoft.com/office/powerpoint/2010/main" val="1646934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1077218"/>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Other Processing Reminders</a:t>
            </a:r>
          </a:p>
        </p:txBody>
      </p:sp>
    </p:spTree>
    <p:extLst>
      <p:ext uri="{BB962C8B-B14F-4D97-AF65-F5344CB8AC3E}">
        <p14:creationId xmlns:p14="http://schemas.microsoft.com/office/powerpoint/2010/main" val="801947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84E52-CA06-40F8-81DF-4E3425868F96}"/>
              </a:ext>
            </a:extLst>
          </p:cNvPr>
          <p:cNvSpPr>
            <a:spLocks noGrp="1"/>
          </p:cNvSpPr>
          <p:nvPr>
            <p:ph type="title"/>
          </p:nvPr>
        </p:nvSpPr>
        <p:spPr/>
        <p:txBody>
          <a:bodyPr/>
          <a:lstStyle/>
          <a:p>
            <a:r>
              <a:rPr lang="en-US" dirty="0"/>
              <a:t>Excelsior Processing Reminders</a:t>
            </a:r>
          </a:p>
        </p:txBody>
      </p:sp>
      <p:sp>
        <p:nvSpPr>
          <p:cNvPr id="3" name="Content Placeholder 2">
            <a:extLst>
              <a:ext uri="{FF2B5EF4-FFF2-40B4-BE49-F238E27FC236}">
                <a16:creationId xmlns:a16="http://schemas.microsoft.com/office/drawing/2014/main" id="{6C97A5ED-BD1C-4B4A-8498-96F306CBD16E}"/>
              </a:ext>
            </a:extLst>
          </p:cNvPr>
          <p:cNvSpPr>
            <a:spLocks noGrp="1"/>
          </p:cNvSpPr>
          <p:nvPr>
            <p:ph idx="1"/>
          </p:nvPr>
        </p:nvSpPr>
        <p:spPr>
          <a:xfrm>
            <a:off x="457200" y="1311275"/>
            <a:ext cx="8229600" cy="3622675"/>
          </a:xfrm>
        </p:spPr>
        <p:txBody>
          <a:bodyPr>
            <a:normAutofit/>
          </a:bodyPr>
          <a:lstStyle/>
          <a:p>
            <a:r>
              <a:rPr lang="en-US" dirty="0"/>
              <a:t>Credit Verifications</a:t>
            </a:r>
          </a:p>
          <a:p>
            <a:pPr lvl="1"/>
            <a:r>
              <a:rPr lang="en-US" dirty="0"/>
              <a:t>Continuing Excelsior recipients who transfer in good standing do not get a new credit verification request sent to the transfer school</a:t>
            </a:r>
          </a:p>
          <a:p>
            <a:pPr lvl="2"/>
            <a:r>
              <a:rPr lang="en-US" dirty="0"/>
              <a:t>Transfer school must evaluate eligibility during Excelsior certification process</a:t>
            </a:r>
          </a:p>
          <a:p>
            <a:pPr lvl="2"/>
            <a:r>
              <a:rPr lang="en-US" dirty="0"/>
              <a:t>Student is eligible at time of transfer for evaluation term one</a:t>
            </a:r>
          </a:p>
        </p:txBody>
      </p:sp>
    </p:spTree>
    <p:extLst>
      <p:ext uri="{BB962C8B-B14F-4D97-AF65-F5344CB8AC3E}">
        <p14:creationId xmlns:p14="http://schemas.microsoft.com/office/powerpoint/2010/main" val="1513232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9349E9-3425-4E78-B6B9-7B65143248E2}"/>
              </a:ext>
            </a:extLst>
          </p:cNvPr>
          <p:cNvSpPr>
            <a:spLocks noGrp="1"/>
          </p:cNvSpPr>
          <p:nvPr>
            <p:ph type="body" sz="quarter" idx="10"/>
          </p:nvPr>
        </p:nvSpPr>
        <p:spPr/>
        <p:txBody>
          <a:bodyPr/>
          <a:lstStyle/>
          <a:p>
            <a:r>
              <a:rPr lang="en-US" b="1" dirty="0"/>
              <a:t>Upcoming Training Opportunities</a:t>
            </a:r>
          </a:p>
          <a:p>
            <a:endParaRPr lang="en-US" b="1" dirty="0"/>
          </a:p>
        </p:txBody>
      </p:sp>
    </p:spTree>
    <p:extLst>
      <p:ext uri="{BB962C8B-B14F-4D97-AF65-F5344CB8AC3E}">
        <p14:creationId xmlns:p14="http://schemas.microsoft.com/office/powerpoint/2010/main" val="2672032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84E52-CA06-40F8-81DF-4E3425868F96}"/>
              </a:ext>
            </a:extLst>
          </p:cNvPr>
          <p:cNvSpPr>
            <a:spLocks noGrp="1"/>
          </p:cNvSpPr>
          <p:nvPr>
            <p:ph type="title"/>
          </p:nvPr>
        </p:nvSpPr>
        <p:spPr/>
        <p:txBody>
          <a:bodyPr/>
          <a:lstStyle/>
          <a:p>
            <a:r>
              <a:rPr lang="en-US" dirty="0"/>
              <a:t>HESC Spring Training opportunities</a:t>
            </a:r>
          </a:p>
        </p:txBody>
      </p:sp>
      <p:sp>
        <p:nvSpPr>
          <p:cNvPr id="3" name="Content Placeholder 2">
            <a:extLst>
              <a:ext uri="{FF2B5EF4-FFF2-40B4-BE49-F238E27FC236}">
                <a16:creationId xmlns:a16="http://schemas.microsoft.com/office/drawing/2014/main" id="{6C97A5ED-BD1C-4B4A-8498-96F306CBD16E}"/>
              </a:ext>
            </a:extLst>
          </p:cNvPr>
          <p:cNvSpPr>
            <a:spLocks noGrp="1"/>
          </p:cNvSpPr>
          <p:nvPr>
            <p:ph idx="1"/>
          </p:nvPr>
        </p:nvSpPr>
        <p:spPr>
          <a:xfrm>
            <a:off x="457200" y="1311275"/>
            <a:ext cx="8229600" cy="3622675"/>
          </a:xfrm>
        </p:spPr>
        <p:txBody>
          <a:bodyPr>
            <a:normAutofit fontScale="92500" lnSpcReduction="20000"/>
          </a:bodyPr>
          <a:lstStyle/>
          <a:p>
            <a:r>
              <a:rPr lang="en-US" dirty="0"/>
              <a:t>TAP eligibility and certification</a:t>
            </a:r>
          </a:p>
          <a:p>
            <a:r>
              <a:rPr lang="en-US" dirty="0"/>
              <a:t>2022 Excelsior training and updates	</a:t>
            </a:r>
          </a:p>
          <a:p>
            <a:pPr lvl="1"/>
            <a:r>
              <a:rPr lang="en-US" dirty="0"/>
              <a:t>New user training</a:t>
            </a:r>
          </a:p>
          <a:p>
            <a:pPr lvl="1"/>
            <a:r>
              <a:rPr lang="en-US" dirty="0"/>
              <a:t>New initiatives</a:t>
            </a:r>
          </a:p>
          <a:p>
            <a:pPr lvl="1"/>
            <a:r>
              <a:rPr lang="en-US" dirty="0"/>
              <a:t>Program updates</a:t>
            </a:r>
          </a:p>
          <a:p>
            <a:r>
              <a:rPr lang="en-US" dirty="0"/>
              <a:t>Consolidated Roster processing</a:t>
            </a:r>
          </a:p>
          <a:p>
            <a:r>
              <a:rPr lang="en-US" dirty="0"/>
              <a:t>APTS program</a:t>
            </a:r>
          </a:p>
          <a:p>
            <a:r>
              <a:rPr lang="en-US" dirty="0"/>
              <a:t>Payments</a:t>
            </a:r>
          </a:p>
          <a:p>
            <a:pPr marL="457200" lvl="1" indent="0">
              <a:buNone/>
            </a:pPr>
            <a:endParaRPr lang="en-US" dirty="0"/>
          </a:p>
        </p:txBody>
      </p:sp>
    </p:spTree>
    <p:extLst>
      <p:ext uri="{BB962C8B-B14F-4D97-AF65-F5344CB8AC3E}">
        <p14:creationId xmlns:p14="http://schemas.microsoft.com/office/powerpoint/2010/main" val="3918838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584775"/>
          </a:xfrm>
          <a:prstGeom prst="rect">
            <a:avLst/>
          </a:prstGeom>
          <a:noFill/>
          <a:ln>
            <a:no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499911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ABE8DE-56F6-4D25-8CBE-21DA6086EAE1}"/>
              </a:ext>
            </a:extLst>
          </p:cNvPr>
          <p:cNvSpPr>
            <a:spLocks noGrp="1"/>
          </p:cNvSpPr>
          <p:nvPr>
            <p:ph idx="1"/>
          </p:nvPr>
        </p:nvSpPr>
        <p:spPr/>
        <p:txBody>
          <a:bodyPr>
            <a:normAutofit/>
          </a:bodyPr>
          <a:lstStyle/>
          <a:p>
            <a:pPr marL="0" indent="0" algn="ctr">
              <a:buNone/>
            </a:pPr>
            <a:r>
              <a:rPr lang="en-US" sz="4800" dirty="0"/>
              <a:t>Thank you</a:t>
            </a:r>
          </a:p>
        </p:txBody>
      </p:sp>
    </p:spTree>
    <p:extLst>
      <p:ext uri="{BB962C8B-B14F-4D97-AF65-F5344CB8AC3E}">
        <p14:creationId xmlns:p14="http://schemas.microsoft.com/office/powerpoint/2010/main" val="371506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674A-A7C4-4849-96C5-EDF3EF6EA4C7}"/>
              </a:ext>
            </a:extLst>
          </p:cNvPr>
          <p:cNvSpPr>
            <a:spLocks noGrp="1"/>
          </p:cNvSpPr>
          <p:nvPr>
            <p:ph type="title"/>
          </p:nvPr>
        </p:nvSpPr>
        <p:spPr/>
        <p:txBody>
          <a:bodyPr/>
          <a:lstStyle/>
          <a:p>
            <a:r>
              <a:rPr lang="en-US" dirty="0"/>
              <a:t>Full Support for HESC programs</a:t>
            </a:r>
          </a:p>
        </p:txBody>
      </p:sp>
      <p:sp>
        <p:nvSpPr>
          <p:cNvPr id="3" name="Content Placeholder 2">
            <a:extLst>
              <a:ext uri="{FF2B5EF4-FFF2-40B4-BE49-F238E27FC236}">
                <a16:creationId xmlns:a16="http://schemas.microsoft.com/office/drawing/2014/main" id="{05DA20D9-C0D5-475A-811B-159F5374DAB7}"/>
              </a:ext>
            </a:extLst>
          </p:cNvPr>
          <p:cNvSpPr>
            <a:spLocks noGrp="1"/>
          </p:cNvSpPr>
          <p:nvPr>
            <p:ph idx="1"/>
          </p:nvPr>
        </p:nvSpPr>
        <p:spPr/>
        <p:txBody>
          <a:bodyPr/>
          <a:lstStyle/>
          <a:p>
            <a:r>
              <a:rPr lang="en-US" dirty="0"/>
              <a:t>Continuing support for over $1 billion in HESC administered financial aid programs</a:t>
            </a:r>
          </a:p>
          <a:p>
            <a:pPr lvl="1"/>
            <a:r>
              <a:rPr lang="en-US" dirty="0"/>
              <a:t>TAP</a:t>
            </a:r>
          </a:p>
          <a:p>
            <a:pPr lvl="1"/>
            <a:r>
              <a:rPr lang="en-US" dirty="0"/>
              <a:t>Excelsior</a:t>
            </a:r>
          </a:p>
          <a:p>
            <a:pPr lvl="1"/>
            <a:r>
              <a:rPr lang="en-US" dirty="0"/>
              <a:t>All other HESC programs</a:t>
            </a:r>
          </a:p>
        </p:txBody>
      </p:sp>
    </p:spTree>
    <p:extLst>
      <p:ext uri="{BB962C8B-B14F-4D97-AF65-F5344CB8AC3E}">
        <p14:creationId xmlns:p14="http://schemas.microsoft.com/office/powerpoint/2010/main" val="2110896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54EBF-309A-458F-9F5A-53E0D79E7A84}"/>
              </a:ext>
            </a:extLst>
          </p:cNvPr>
          <p:cNvSpPr>
            <a:spLocks noGrp="1"/>
          </p:cNvSpPr>
          <p:nvPr>
            <p:ph type="title"/>
          </p:nvPr>
        </p:nvSpPr>
        <p:spPr/>
        <p:txBody>
          <a:bodyPr/>
          <a:lstStyle/>
          <a:p>
            <a:r>
              <a:rPr lang="en-US" dirty="0"/>
              <a:t>Part-time TAP</a:t>
            </a:r>
          </a:p>
        </p:txBody>
      </p:sp>
      <p:sp>
        <p:nvSpPr>
          <p:cNvPr id="3" name="Content Placeholder 2">
            <a:extLst>
              <a:ext uri="{FF2B5EF4-FFF2-40B4-BE49-F238E27FC236}">
                <a16:creationId xmlns:a16="http://schemas.microsoft.com/office/drawing/2014/main" id="{560C8BB7-5752-4FEB-8C74-3B587F064A6D}"/>
              </a:ext>
            </a:extLst>
          </p:cNvPr>
          <p:cNvSpPr>
            <a:spLocks noGrp="1"/>
          </p:cNvSpPr>
          <p:nvPr>
            <p:ph idx="1"/>
          </p:nvPr>
        </p:nvSpPr>
        <p:spPr>
          <a:xfrm>
            <a:off x="457200" y="1311275"/>
            <a:ext cx="8229600" cy="3514725"/>
          </a:xfrm>
        </p:spPr>
        <p:txBody>
          <a:bodyPr>
            <a:normAutofit fontScale="92500" lnSpcReduction="10000"/>
          </a:bodyPr>
          <a:lstStyle/>
          <a:p>
            <a:r>
              <a:rPr lang="en-US" dirty="0"/>
              <a:t>Expands Part-time TAP program to cover all otherwise TAP-eligible students</a:t>
            </a:r>
          </a:p>
          <a:p>
            <a:r>
              <a:rPr lang="en-US" dirty="0"/>
              <a:t>Must meet all eligibility requirements for TAP </a:t>
            </a:r>
          </a:p>
          <a:p>
            <a:r>
              <a:rPr lang="en-US" dirty="0"/>
              <a:t>Enrolled in 6-11 credits</a:t>
            </a:r>
          </a:p>
          <a:p>
            <a:r>
              <a:rPr lang="en-US" dirty="0"/>
              <a:t>Eliminates past eligibility requirement to have earned 12 credits or more in each of the two consecutive semesters, for a minimum total of 24 credits earned</a:t>
            </a:r>
          </a:p>
          <a:p>
            <a:endParaRPr lang="en-US" dirty="0"/>
          </a:p>
        </p:txBody>
      </p:sp>
    </p:spTree>
    <p:extLst>
      <p:ext uri="{BB962C8B-B14F-4D97-AF65-F5344CB8AC3E}">
        <p14:creationId xmlns:p14="http://schemas.microsoft.com/office/powerpoint/2010/main" val="34905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674A-A7C4-4849-96C5-EDF3EF6EA4C7}"/>
              </a:ext>
            </a:extLst>
          </p:cNvPr>
          <p:cNvSpPr>
            <a:spLocks noGrp="1"/>
          </p:cNvSpPr>
          <p:nvPr>
            <p:ph type="title"/>
          </p:nvPr>
        </p:nvSpPr>
        <p:spPr/>
        <p:txBody>
          <a:bodyPr/>
          <a:lstStyle/>
          <a:p>
            <a:r>
              <a:rPr lang="en-US" dirty="0"/>
              <a:t>Part-time TAP</a:t>
            </a:r>
          </a:p>
        </p:txBody>
      </p:sp>
      <p:sp>
        <p:nvSpPr>
          <p:cNvPr id="3" name="Content Placeholder 2">
            <a:extLst>
              <a:ext uri="{FF2B5EF4-FFF2-40B4-BE49-F238E27FC236}">
                <a16:creationId xmlns:a16="http://schemas.microsoft.com/office/drawing/2014/main" id="{05DA20D9-C0D5-475A-811B-159F5374DAB7}"/>
              </a:ext>
            </a:extLst>
          </p:cNvPr>
          <p:cNvSpPr>
            <a:spLocks noGrp="1"/>
          </p:cNvSpPr>
          <p:nvPr>
            <p:ph idx="1"/>
          </p:nvPr>
        </p:nvSpPr>
        <p:spPr/>
        <p:txBody>
          <a:bodyPr>
            <a:normAutofit/>
          </a:bodyPr>
          <a:lstStyle/>
          <a:p>
            <a:r>
              <a:rPr lang="en-US" dirty="0"/>
              <a:t>Expands eligibility to part-time students in non-degree training programs </a:t>
            </a:r>
          </a:p>
          <a:p>
            <a:pPr lvl="1"/>
            <a:r>
              <a:rPr lang="en-US" dirty="0"/>
              <a:t>Students attending community colleges in programs that directly lead to employment or advancement in a significant industry</a:t>
            </a:r>
          </a:p>
          <a:p>
            <a:pPr lvl="2"/>
            <a:r>
              <a:rPr lang="en-US" dirty="0"/>
              <a:t>Identified in NYS Department of Labor’s Statewide Significant Industries Report</a:t>
            </a:r>
          </a:p>
          <a:p>
            <a:pPr marL="0" indent="0">
              <a:buNone/>
            </a:pPr>
            <a:endParaRPr lang="en-US" dirty="0"/>
          </a:p>
        </p:txBody>
      </p:sp>
    </p:spTree>
    <p:extLst>
      <p:ext uri="{BB962C8B-B14F-4D97-AF65-F5344CB8AC3E}">
        <p14:creationId xmlns:p14="http://schemas.microsoft.com/office/powerpoint/2010/main" val="326430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674A-A7C4-4849-96C5-EDF3EF6EA4C7}"/>
              </a:ext>
            </a:extLst>
          </p:cNvPr>
          <p:cNvSpPr>
            <a:spLocks noGrp="1"/>
          </p:cNvSpPr>
          <p:nvPr>
            <p:ph type="title"/>
          </p:nvPr>
        </p:nvSpPr>
        <p:spPr/>
        <p:txBody>
          <a:bodyPr/>
          <a:lstStyle/>
          <a:p>
            <a:r>
              <a:rPr lang="en-US" dirty="0"/>
              <a:t>TAP for Incarcerated Individuals</a:t>
            </a:r>
          </a:p>
        </p:txBody>
      </p:sp>
      <p:sp>
        <p:nvSpPr>
          <p:cNvPr id="3" name="Content Placeholder 2">
            <a:extLst>
              <a:ext uri="{FF2B5EF4-FFF2-40B4-BE49-F238E27FC236}">
                <a16:creationId xmlns:a16="http://schemas.microsoft.com/office/drawing/2014/main" id="{05DA20D9-C0D5-475A-811B-159F5374DAB7}"/>
              </a:ext>
            </a:extLst>
          </p:cNvPr>
          <p:cNvSpPr>
            <a:spLocks noGrp="1"/>
          </p:cNvSpPr>
          <p:nvPr>
            <p:ph idx="1"/>
          </p:nvPr>
        </p:nvSpPr>
        <p:spPr/>
        <p:txBody>
          <a:bodyPr>
            <a:normAutofit fontScale="92500"/>
          </a:bodyPr>
          <a:lstStyle/>
          <a:p>
            <a:r>
              <a:rPr lang="en-US" dirty="0"/>
              <a:t>Provides incarcerated individuals an opportunity to gain an education by restoring TAP funding</a:t>
            </a:r>
          </a:p>
          <a:p>
            <a:r>
              <a:rPr lang="en-US" dirty="0"/>
              <a:t>Certify TAP in same manner as other eligible students</a:t>
            </a:r>
          </a:p>
          <a:p>
            <a:r>
              <a:rPr lang="en-US" dirty="0"/>
              <a:t>Schools must track and report to HESC number of incarcerated TAP recipients each term for 2022-23 academic year</a:t>
            </a:r>
          </a:p>
        </p:txBody>
      </p:sp>
    </p:spTree>
    <p:extLst>
      <p:ext uri="{BB962C8B-B14F-4D97-AF65-F5344CB8AC3E}">
        <p14:creationId xmlns:p14="http://schemas.microsoft.com/office/powerpoint/2010/main" val="271909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674A-A7C4-4849-96C5-EDF3EF6EA4C7}"/>
              </a:ext>
            </a:extLst>
          </p:cNvPr>
          <p:cNvSpPr>
            <a:spLocks noGrp="1"/>
          </p:cNvSpPr>
          <p:nvPr>
            <p:ph type="title"/>
          </p:nvPr>
        </p:nvSpPr>
        <p:spPr/>
        <p:txBody>
          <a:bodyPr/>
          <a:lstStyle/>
          <a:p>
            <a:r>
              <a:rPr lang="en-US" dirty="0"/>
              <a:t>Excelsior Scholarship</a:t>
            </a:r>
          </a:p>
        </p:txBody>
      </p:sp>
      <p:sp>
        <p:nvSpPr>
          <p:cNvPr id="3" name="Content Placeholder 2">
            <a:extLst>
              <a:ext uri="{FF2B5EF4-FFF2-40B4-BE49-F238E27FC236}">
                <a16:creationId xmlns:a16="http://schemas.microsoft.com/office/drawing/2014/main" id="{05DA20D9-C0D5-475A-811B-159F5374DAB7}"/>
              </a:ext>
            </a:extLst>
          </p:cNvPr>
          <p:cNvSpPr>
            <a:spLocks noGrp="1"/>
          </p:cNvSpPr>
          <p:nvPr>
            <p:ph idx="1"/>
          </p:nvPr>
        </p:nvSpPr>
        <p:spPr/>
        <p:txBody>
          <a:bodyPr/>
          <a:lstStyle/>
          <a:p>
            <a:r>
              <a:rPr lang="en-US" dirty="0"/>
              <a:t>Tuition rate charged for Excelsior recipients for 2022-23 is now set at current rate</a:t>
            </a:r>
          </a:p>
          <a:p>
            <a:pPr lvl="1"/>
            <a:r>
              <a:rPr lang="en-US" dirty="0"/>
              <a:t>All students will be charged current rate</a:t>
            </a:r>
          </a:p>
        </p:txBody>
      </p:sp>
    </p:spTree>
    <p:extLst>
      <p:ext uri="{BB962C8B-B14F-4D97-AF65-F5344CB8AC3E}">
        <p14:creationId xmlns:p14="http://schemas.microsoft.com/office/powerpoint/2010/main" val="49400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674A-A7C4-4849-96C5-EDF3EF6EA4C7}"/>
              </a:ext>
            </a:extLst>
          </p:cNvPr>
          <p:cNvSpPr>
            <a:spLocks noGrp="1"/>
          </p:cNvSpPr>
          <p:nvPr>
            <p:ph type="title"/>
          </p:nvPr>
        </p:nvSpPr>
        <p:spPr/>
        <p:txBody>
          <a:bodyPr>
            <a:normAutofit/>
          </a:bodyPr>
          <a:lstStyle/>
          <a:p>
            <a:r>
              <a:rPr lang="en-US" dirty="0"/>
              <a:t>Other NYS Scholarships</a:t>
            </a:r>
          </a:p>
        </p:txBody>
      </p:sp>
      <p:sp>
        <p:nvSpPr>
          <p:cNvPr id="3" name="Content Placeholder 2">
            <a:extLst>
              <a:ext uri="{FF2B5EF4-FFF2-40B4-BE49-F238E27FC236}">
                <a16:creationId xmlns:a16="http://schemas.microsoft.com/office/drawing/2014/main" id="{05DA20D9-C0D5-475A-811B-159F5374DAB7}"/>
              </a:ext>
            </a:extLst>
          </p:cNvPr>
          <p:cNvSpPr>
            <a:spLocks noGrp="1"/>
          </p:cNvSpPr>
          <p:nvPr>
            <p:ph idx="1"/>
          </p:nvPr>
        </p:nvSpPr>
        <p:spPr/>
        <p:txBody>
          <a:bodyPr>
            <a:normAutofit/>
          </a:bodyPr>
          <a:lstStyle/>
          <a:p>
            <a:r>
              <a:rPr lang="en-US" dirty="0"/>
              <a:t>McGee Nursing Faculty Scholarship</a:t>
            </a:r>
          </a:p>
          <a:p>
            <a:pPr lvl="1"/>
            <a:r>
              <a:rPr lang="en-US" dirty="0"/>
              <a:t>$2 million in additional funding</a:t>
            </a:r>
          </a:p>
          <a:p>
            <a:r>
              <a:rPr lang="en-US" dirty="0"/>
              <a:t>Young Farmers Loan Forgiveness Program</a:t>
            </a:r>
          </a:p>
          <a:p>
            <a:pPr lvl="1"/>
            <a:r>
              <a:rPr lang="en-US" dirty="0"/>
              <a:t>$500,000 in additional funding</a:t>
            </a:r>
          </a:p>
          <a:p>
            <a:r>
              <a:rPr lang="en-US" dirty="0"/>
              <a:t>Spending and award caps permanently lifted for these programs</a:t>
            </a:r>
          </a:p>
          <a:p>
            <a:pPr marL="457200" lvl="1" indent="0">
              <a:buNone/>
            </a:pP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1079397758"/>
      </p:ext>
    </p:extLst>
  </p:cSld>
  <p:clrMapOvr>
    <a:masterClrMapping/>
  </p:clrMapOvr>
</p:sld>
</file>

<file path=ppt/theme/theme1.xml><?xml version="1.0" encoding="utf-8"?>
<a:theme xmlns:a="http://schemas.openxmlformats.org/drawingml/2006/main" name="HESC PowerPoint Template 0109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A236CA-FFC6-4E0A-B871-4DFE621DA893}">
  <ds:schemaRefs>
    <ds:schemaRef ds:uri="http://schemas.microsoft.com/sharepoint/v3/contenttype/forms"/>
  </ds:schemaRefs>
</ds:datastoreItem>
</file>

<file path=customXml/itemProps2.xml><?xml version="1.0" encoding="utf-8"?>
<ds:datastoreItem xmlns:ds="http://schemas.openxmlformats.org/officeDocument/2006/customXml" ds:itemID="{39CC3A6F-0F26-48E9-9E06-A2EA97EC824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752CB97-48AF-4901-B555-8290A3CE7B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HESC Template 011415</Template>
  <TotalTime>2227</TotalTime>
  <Words>1071</Words>
  <Application>Microsoft Office PowerPoint</Application>
  <PresentationFormat>On-screen Show (16:9)</PresentationFormat>
  <Paragraphs>176</Paragraphs>
  <Slides>36</Slides>
  <Notes>29</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36</vt:i4>
      </vt:variant>
    </vt:vector>
  </HeadingPairs>
  <TitlesOfParts>
    <vt:vector size="42" baseType="lpstr">
      <vt:lpstr>Arial</vt:lpstr>
      <vt:lpstr>Calibri</vt:lpstr>
      <vt:lpstr>HESC PowerPoint Template 010915</vt:lpstr>
      <vt:lpstr>Section Master</vt:lpstr>
      <vt:lpstr>2_Custom Design</vt:lpstr>
      <vt:lpstr>4_Custom Design</vt:lpstr>
      <vt:lpstr>PowerPoint Presentation</vt:lpstr>
      <vt:lpstr>HESC Updates</vt:lpstr>
      <vt:lpstr>PowerPoint Presentation</vt:lpstr>
      <vt:lpstr>Full Support for HESC programs</vt:lpstr>
      <vt:lpstr>Part-time TAP</vt:lpstr>
      <vt:lpstr>Part-time TAP</vt:lpstr>
      <vt:lpstr>TAP for Incarcerated Individuals</vt:lpstr>
      <vt:lpstr>Excelsior Scholarship</vt:lpstr>
      <vt:lpstr>Other NYS Scholarships</vt:lpstr>
      <vt:lpstr>PowerPoint Presentation</vt:lpstr>
      <vt:lpstr>2022-23 Student Status Listing (SSL)</vt:lpstr>
      <vt:lpstr>2022-23 Student Status Listing (SSL)</vt:lpstr>
      <vt:lpstr>2022-23 Student Status Listing (SSL)</vt:lpstr>
      <vt:lpstr>2022-23 Income Verification</vt:lpstr>
      <vt:lpstr>PowerPoint Presentation</vt:lpstr>
      <vt:lpstr>2021-22 Excelsior Processing</vt:lpstr>
      <vt:lpstr>Resolving Excelsior Income Verification</vt:lpstr>
      <vt:lpstr>Resolving TAP Income Verification</vt:lpstr>
      <vt:lpstr>QGE012 – Pending Income Verification Report</vt:lpstr>
      <vt:lpstr>PowerPoint Presentation</vt:lpstr>
      <vt:lpstr>2020-21 Academic Year Closeout</vt:lpstr>
      <vt:lpstr>Certification Errors on HESCWeb for TAP and Excelsior</vt:lpstr>
      <vt:lpstr>HESC Excelsior Error Report</vt:lpstr>
      <vt:lpstr>TAP 2020-21 Academic Year Closeout</vt:lpstr>
      <vt:lpstr>PowerPoint Presentation</vt:lpstr>
      <vt:lpstr>2021 Excelsior Processing</vt:lpstr>
      <vt:lpstr>2022 Excelsior IVP Processing</vt:lpstr>
      <vt:lpstr>Earner and Income Information Form</vt:lpstr>
      <vt:lpstr>New for 2022: Excelsior Appeals</vt:lpstr>
      <vt:lpstr>New for 2022: Excelsior Appeals</vt:lpstr>
      <vt:lpstr>PowerPoint Presentation</vt:lpstr>
      <vt:lpstr>Excelsior Processing Reminders</vt:lpstr>
      <vt:lpstr>PowerPoint Presentation</vt:lpstr>
      <vt:lpstr>HESC Spring Training opportunities</vt:lpstr>
      <vt:lpstr>PowerPoint Presentation</vt:lpstr>
      <vt:lpstr>PowerPoint Presentation</vt:lpstr>
    </vt:vector>
  </TitlesOfParts>
  <Company>NYSHESC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Hochberg, Barbara (HESC)</dc:creator>
  <cp:lastModifiedBy>Simpson, Lisa (HESC)</cp:lastModifiedBy>
  <cp:revision>134</cp:revision>
  <cp:lastPrinted>2022-04-25T17:55:33Z</cp:lastPrinted>
  <dcterms:created xsi:type="dcterms:W3CDTF">2019-04-05T21:25:42Z</dcterms:created>
  <dcterms:modified xsi:type="dcterms:W3CDTF">2022-04-28T14:30:14Z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