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93" r:id="rId4"/>
    <p:sldId id="257" r:id="rId5"/>
    <p:sldId id="258" r:id="rId6"/>
    <p:sldId id="259" r:id="rId7"/>
    <p:sldId id="285" r:id="rId8"/>
    <p:sldId id="291" r:id="rId9"/>
    <p:sldId id="286" r:id="rId10"/>
    <p:sldId id="280" r:id="rId11"/>
    <p:sldId id="281" r:id="rId12"/>
    <p:sldId id="289" r:id="rId13"/>
    <p:sldId id="290" r:id="rId14"/>
    <p:sldId id="265" r:id="rId15"/>
    <p:sldId id="288" r:id="rId16"/>
    <p:sldId id="292" r:id="rId17"/>
    <p:sldId id="277" r:id="rId18"/>
    <p:sldId id="279"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4/26/2022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ysany.org/college-success-guide/table-cont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osei.agyeman@suny.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adymag.com/fysa/movingforward/"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FCY4College@ocfs.ny.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750" y="1132057"/>
            <a:ext cx="9594574" cy="2570184"/>
          </a:xfrm>
        </p:spPr>
        <p:txBody>
          <a:bodyPr>
            <a:normAutofit fontScale="90000"/>
          </a:bodyPr>
          <a:lstStyle/>
          <a:p>
            <a:pPr algn="ctr"/>
            <a:r>
              <a:rPr lang="en-US" b="1" dirty="0">
                <a:latin typeface="Adobe Garamond Pro Bold" panose="02020702060506020403" pitchFamily="18" charset="0"/>
              </a:rPr>
              <a:t>Foster Youth College Success Initiative </a:t>
            </a:r>
            <a:r>
              <a:rPr lang="en-US" dirty="0">
                <a:latin typeface="Adobe Garamond Pro Bold" panose="02020702060506020403" pitchFamily="18" charset="0"/>
              </a:rPr>
              <a:t/>
            </a:r>
            <a:br>
              <a:rPr lang="en-US" dirty="0">
                <a:latin typeface="Adobe Garamond Pro Bold" panose="02020702060506020403" pitchFamily="18" charset="0"/>
              </a:rPr>
            </a:br>
            <a:r>
              <a:rPr lang="en-US" b="1" dirty="0" smtClean="0">
                <a:latin typeface="Adobe Garamond Pro Bold" panose="02020702060506020403" pitchFamily="18" charset="0"/>
              </a:rPr>
              <a:t>(FYCSI</a:t>
            </a:r>
            <a:r>
              <a:rPr lang="en-US" dirty="0" smtClean="0">
                <a:latin typeface="Adobe Garamond Pro Bold" panose="02020702060506020403" pitchFamily="18" charset="0"/>
              </a:rPr>
              <a:t>)</a:t>
            </a:r>
            <a:br>
              <a:rPr lang="en-US" dirty="0" smtClean="0">
                <a:latin typeface="Adobe Garamond Pro Bold" panose="02020702060506020403" pitchFamily="18" charset="0"/>
              </a:rPr>
            </a:br>
            <a:r>
              <a:rPr lang="en-US" dirty="0" smtClean="0">
                <a:latin typeface="Adobe Garamond Pro Bold" panose="02020702060506020403" pitchFamily="18" charset="0"/>
              </a:rPr>
              <a:t>FAP Director’s Meeting</a:t>
            </a:r>
            <a:endParaRPr lang="en-US" dirty="0">
              <a:latin typeface="Adobe Garamond Pro Bold" panose="02020702060506020403" pitchFamily="18" charset="0"/>
            </a:endParaRPr>
          </a:p>
        </p:txBody>
      </p:sp>
      <p:sp>
        <p:nvSpPr>
          <p:cNvPr id="3" name="Subtitle 2"/>
          <p:cNvSpPr>
            <a:spLocks noGrp="1"/>
          </p:cNvSpPr>
          <p:nvPr>
            <p:ph type="subTitle" idx="1"/>
          </p:nvPr>
        </p:nvSpPr>
        <p:spPr>
          <a:xfrm>
            <a:off x="1770611" y="4050146"/>
            <a:ext cx="8398625" cy="1918391"/>
          </a:xfrm>
        </p:spPr>
        <p:txBody>
          <a:bodyPr>
            <a:normAutofit/>
          </a:bodyPr>
          <a:lstStyle/>
          <a:p>
            <a:pPr algn="ctr"/>
            <a:r>
              <a:rPr lang="en-US" sz="2400" b="1" dirty="0" smtClean="0"/>
              <a:t>Osei Agyeman</a:t>
            </a:r>
          </a:p>
          <a:p>
            <a:pPr algn="ctr"/>
            <a:r>
              <a:rPr lang="en-US" sz="2400" b="1" dirty="0" smtClean="0"/>
              <a:t> Fiscal Manager, FYCSI Coordinator, &amp; Campus liaison for </a:t>
            </a:r>
            <a:r>
              <a:rPr lang="en-US" sz="2400" b="1" dirty="0" err="1" smtClean="0"/>
              <a:t>Suny</a:t>
            </a:r>
            <a:r>
              <a:rPr lang="en-US" sz="2400" b="1" dirty="0" smtClean="0"/>
              <a:t> Office of Opportunity Programs</a:t>
            </a:r>
            <a:endParaRPr lang="en-US" sz="2400" b="1" dirty="0"/>
          </a:p>
        </p:txBody>
      </p:sp>
      <p:pic>
        <p:nvPicPr>
          <p:cNvPr id="4" name="Picture 3"/>
          <p:cNvPicPr>
            <a:picLocks noChangeAspect="1"/>
          </p:cNvPicPr>
          <p:nvPr/>
        </p:nvPicPr>
        <p:blipFill>
          <a:blip r:embed="rId2"/>
          <a:stretch>
            <a:fillRect/>
          </a:stretch>
        </p:blipFill>
        <p:spPr>
          <a:xfrm>
            <a:off x="0" y="5413320"/>
            <a:ext cx="1463440" cy="1444680"/>
          </a:xfrm>
          <a:prstGeom prst="rect">
            <a:avLst/>
          </a:prstGeom>
        </p:spPr>
      </p:pic>
    </p:spTree>
    <p:extLst>
      <p:ext uri="{BB962C8B-B14F-4D97-AF65-F5344CB8AC3E}">
        <p14:creationId xmlns:p14="http://schemas.microsoft.com/office/powerpoint/2010/main" val="935453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0312"/>
            <a:ext cx="10333181" cy="376161"/>
          </a:xfrm>
        </p:spPr>
        <p:txBody>
          <a:bodyPr>
            <a:normAutofit fontScale="90000"/>
          </a:bodyPr>
          <a:lstStyle/>
          <a:p>
            <a:pPr algn="ctr"/>
            <a:r>
              <a:rPr lang="en-US" dirty="0" smtClean="0"/>
              <a:t>Intersession Housing</a:t>
            </a:r>
            <a:endParaRPr lang="en-US" dirty="0"/>
          </a:p>
        </p:txBody>
      </p:sp>
      <p:pic>
        <p:nvPicPr>
          <p:cNvPr id="4" name="Content Placeholder 3"/>
          <p:cNvPicPr>
            <a:picLocks noGrp="1" noChangeAspect="1"/>
          </p:cNvPicPr>
          <p:nvPr>
            <p:ph idx="1"/>
          </p:nvPr>
        </p:nvPicPr>
        <p:blipFill>
          <a:blip r:embed="rId2"/>
          <a:stretch>
            <a:fillRect/>
          </a:stretch>
        </p:blipFill>
        <p:spPr>
          <a:xfrm>
            <a:off x="3774785" y="592975"/>
            <a:ext cx="4122306" cy="5859719"/>
          </a:xfrm>
          <a:prstGeom prst="rect">
            <a:avLst/>
          </a:prstGeom>
        </p:spPr>
      </p:pic>
    </p:spTree>
    <p:extLst>
      <p:ext uri="{BB962C8B-B14F-4D97-AF65-F5344CB8AC3E}">
        <p14:creationId xmlns:p14="http://schemas.microsoft.com/office/powerpoint/2010/main" val="212239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488" y="609600"/>
            <a:ext cx="8780745" cy="392481"/>
          </a:xfrm>
        </p:spPr>
        <p:txBody>
          <a:bodyPr>
            <a:normAutofit fontScale="90000"/>
          </a:bodyPr>
          <a:lstStyle/>
          <a:p>
            <a:pPr algn="ctr"/>
            <a:r>
              <a:rPr lang="en-US" dirty="0" smtClean="0"/>
              <a:t>Intersession Continued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400" dirty="0" smtClean="0"/>
              <a:t>A student can use FYCSI funds for housing during breaks (we do not require a student be enrolled during the break)</a:t>
            </a:r>
          </a:p>
          <a:p>
            <a:pPr>
              <a:buFont typeface="Wingdings" panose="05000000000000000000" pitchFamily="2" charset="2"/>
              <a:buChar char="ü"/>
            </a:pPr>
            <a:r>
              <a:rPr lang="en-US" sz="2400" dirty="0" smtClean="0"/>
              <a:t>Funds can also cover meals during this time</a:t>
            </a:r>
          </a:p>
          <a:p>
            <a:endParaRPr lang="en-US" dirty="0"/>
          </a:p>
        </p:txBody>
      </p:sp>
    </p:spTree>
    <p:extLst>
      <p:ext uri="{BB962C8B-B14F-4D97-AF65-F5344CB8AC3E}">
        <p14:creationId xmlns:p14="http://schemas.microsoft.com/office/powerpoint/2010/main" val="2309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396" y="667789"/>
            <a:ext cx="9487190" cy="961505"/>
          </a:xfrm>
        </p:spPr>
        <p:txBody>
          <a:bodyPr/>
          <a:lstStyle/>
          <a:p>
            <a:pPr algn="ctr"/>
            <a:r>
              <a:rPr lang="en-US" dirty="0" smtClean="0"/>
              <a:t>SED FYCSI Reports</a:t>
            </a:r>
            <a:endParaRPr lang="en-US" dirty="0"/>
          </a:p>
        </p:txBody>
      </p:sp>
      <p:sp>
        <p:nvSpPr>
          <p:cNvPr id="3" name="Content Placeholder 2"/>
          <p:cNvSpPr>
            <a:spLocks noGrp="1"/>
          </p:cNvSpPr>
          <p:nvPr>
            <p:ph idx="1"/>
          </p:nvPr>
        </p:nvSpPr>
        <p:spPr>
          <a:xfrm>
            <a:off x="702426" y="1629294"/>
            <a:ext cx="10131425" cy="3649133"/>
          </a:xfrm>
        </p:spPr>
        <p:txBody>
          <a:bodyPr>
            <a:normAutofit/>
          </a:bodyPr>
          <a:lstStyle/>
          <a:p>
            <a:pPr lvl="0">
              <a:buClr>
                <a:prstClr val="white"/>
              </a:buClr>
            </a:pPr>
            <a:r>
              <a:rPr lang="en-US" sz="2000" dirty="0">
                <a:solidFill>
                  <a:prstClr val="white"/>
                </a:solidFill>
                <a:latin typeface="Baskerville Old Face" panose="02020602080505020303" pitchFamily="18" charset="0"/>
              </a:rPr>
              <a:t>At the end of every academic year, SED </a:t>
            </a:r>
            <a:r>
              <a:rPr lang="en-US" sz="2000" dirty="0" smtClean="0">
                <a:solidFill>
                  <a:prstClr val="white"/>
                </a:solidFill>
                <a:latin typeface="Baskerville Old Face" panose="02020602080505020303" pitchFamily="18" charset="0"/>
              </a:rPr>
              <a:t>requires </a:t>
            </a:r>
            <a:r>
              <a:rPr lang="en-US" sz="2000" dirty="0">
                <a:solidFill>
                  <a:prstClr val="white"/>
                </a:solidFill>
                <a:latin typeface="Baskerville Old Face" panose="02020602080505020303" pitchFamily="18" charset="0"/>
              </a:rPr>
              <a:t>a report from the financial aid offices informing how and where the funds were spent</a:t>
            </a:r>
            <a:r>
              <a:rPr lang="en-US" sz="2000" dirty="0" smtClean="0">
                <a:solidFill>
                  <a:prstClr val="white"/>
                </a:solidFill>
                <a:latin typeface="Baskerville Old Face" panose="02020602080505020303" pitchFamily="18" charset="0"/>
              </a:rPr>
              <a:t>. The report template </a:t>
            </a:r>
            <a:r>
              <a:rPr lang="en-US" sz="2000" smtClean="0">
                <a:solidFill>
                  <a:prstClr val="white"/>
                </a:solidFill>
                <a:latin typeface="Baskerville Old Face" panose="02020602080505020303" pitchFamily="18" charset="0"/>
              </a:rPr>
              <a:t>is usually</a:t>
            </a:r>
            <a:r>
              <a:rPr lang="en-US" sz="2000" smtClean="0">
                <a:solidFill>
                  <a:prstClr val="white"/>
                </a:solidFill>
                <a:latin typeface="Baskerville Old Face" panose="02020602080505020303" pitchFamily="18" charset="0"/>
              </a:rPr>
              <a:t> </a:t>
            </a:r>
            <a:r>
              <a:rPr lang="en-US" sz="2000" dirty="0" smtClean="0">
                <a:solidFill>
                  <a:prstClr val="white"/>
                </a:solidFill>
                <a:latin typeface="Baskerville Old Face" panose="02020602080505020303" pitchFamily="18" charset="0"/>
              </a:rPr>
              <a:t>sent out to your campuses. The template includes a data dictionary. </a:t>
            </a:r>
          </a:p>
          <a:p>
            <a:pPr lvl="0">
              <a:buClr>
                <a:prstClr val="white"/>
              </a:buClr>
            </a:pPr>
            <a:r>
              <a:rPr lang="en-US" sz="2000" dirty="0" smtClean="0">
                <a:solidFill>
                  <a:prstClr val="white"/>
                </a:solidFill>
                <a:latin typeface="Baskerville Old Face" panose="02020602080505020303" pitchFamily="18" charset="0"/>
              </a:rPr>
              <a:t>Only FYCSI funds, not the students’ full package summary are asked to be reported. There are several categories (Housing, Tuition, Travel Expenses, etc</a:t>
            </a:r>
            <a:r>
              <a:rPr lang="en-US" sz="2000" dirty="0" smtClean="0">
                <a:solidFill>
                  <a:prstClr val="white"/>
                </a:solidFill>
                <a:latin typeface="Baskerville Old Face" panose="02020602080505020303" pitchFamily="18" charset="0"/>
              </a:rPr>
              <a:t>.)</a:t>
            </a:r>
            <a:endParaRPr lang="en-US" sz="2000" dirty="0" smtClean="0">
              <a:solidFill>
                <a:prstClr val="white"/>
              </a:solidFill>
              <a:latin typeface="Baskerville Old Face" panose="02020602080505020303" pitchFamily="18" charset="0"/>
            </a:endParaRPr>
          </a:p>
          <a:p>
            <a:pPr lvl="0">
              <a:buClr>
                <a:prstClr val="white"/>
              </a:buClr>
            </a:pPr>
            <a:r>
              <a:rPr lang="en-US" sz="2000" dirty="0" smtClean="0">
                <a:solidFill>
                  <a:prstClr val="white"/>
                </a:solidFill>
                <a:latin typeface="Baskerville Old Face" panose="02020602080505020303" pitchFamily="18" charset="0"/>
              </a:rPr>
              <a:t>These reports are vital in securing funds for the future and obviously a safety net for auditing purposes for your campus as well as SUNY as a whole.</a:t>
            </a:r>
          </a:p>
          <a:p>
            <a:pPr marL="0" indent="0">
              <a:buNone/>
            </a:pPr>
            <a:endParaRPr lang="en-US" dirty="0"/>
          </a:p>
        </p:txBody>
      </p:sp>
    </p:spTree>
    <p:extLst>
      <p:ext uri="{BB962C8B-B14F-4D97-AF65-F5344CB8AC3E}">
        <p14:creationId xmlns:p14="http://schemas.microsoft.com/office/powerpoint/2010/main" val="204876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Fostering College SUCCESS Program (FCSI)</a:t>
            </a:r>
            <a:br>
              <a:rPr lang="en-US" dirty="0" smtClean="0"/>
            </a:br>
            <a:r>
              <a:rPr lang="en-US" dirty="0" smtClean="0"/>
              <a:t>(Not to be confused with FYCSI)</a:t>
            </a:r>
            <a:endParaRPr lang="en-US" dirty="0"/>
          </a:p>
        </p:txBody>
      </p:sp>
      <p:pic>
        <p:nvPicPr>
          <p:cNvPr id="4" name="Content Placeholder 3"/>
          <p:cNvPicPr>
            <a:picLocks noGrp="1" noChangeAspect="1"/>
          </p:cNvPicPr>
          <p:nvPr>
            <p:ph idx="1"/>
          </p:nvPr>
        </p:nvPicPr>
        <p:blipFill>
          <a:blip r:embed="rId2"/>
          <a:stretch>
            <a:fillRect/>
          </a:stretch>
        </p:blipFill>
        <p:spPr>
          <a:xfrm>
            <a:off x="343563" y="1908049"/>
            <a:ext cx="4880613" cy="3649662"/>
          </a:xfrm>
          <a:prstGeom prst="rect">
            <a:avLst/>
          </a:prstGeom>
        </p:spPr>
      </p:pic>
      <p:pic>
        <p:nvPicPr>
          <p:cNvPr id="5" name="Picture 4"/>
          <p:cNvPicPr>
            <a:picLocks noChangeAspect="1"/>
          </p:cNvPicPr>
          <p:nvPr/>
        </p:nvPicPr>
        <p:blipFill>
          <a:blip r:embed="rId3"/>
          <a:stretch>
            <a:fillRect/>
          </a:stretch>
        </p:blipFill>
        <p:spPr>
          <a:xfrm>
            <a:off x="5224176" y="1900469"/>
            <a:ext cx="4781896" cy="3657242"/>
          </a:xfrm>
          <a:prstGeom prst="rect">
            <a:avLst/>
          </a:prstGeom>
        </p:spPr>
      </p:pic>
      <p:sp>
        <p:nvSpPr>
          <p:cNvPr id="6" name="Rectangle 5"/>
          <p:cNvSpPr/>
          <p:nvPr/>
        </p:nvSpPr>
        <p:spPr>
          <a:xfrm>
            <a:off x="2704741" y="5565291"/>
            <a:ext cx="4910383" cy="369332"/>
          </a:xfrm>
          <a:prstGeom prst="rect">
            <a:avLst/>
          </a:prstGeom>
        </p:spPr>
        <p:txBody>
          <a:bodyPr wrap="none">
            <a:spAutoFit/>
          </a:bodyPr>
          <a:lstStyle/>
          <a:p>
            <a:r>
              <a:rPr lang="en-US" dirty="0"/>
              <a:t>https://www.fosteringcollegesuccessinitiative.org/</a:t>
            </a:r>
          </a:p>
        </p:txBody>
      </p:sp>
    </p:spTree>
    <p:extLst>
      <p:ext uri="{BB962C8B-B14F-4D97-AF65-F5344CB8AC3E}">
        <p14:creationId xmlns:p14="http://schemas.microsoft.com/office/powerpoint/2010/main" val="188011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4" y="30788"/>
            <a:ext cx="10131425" cy="1456267"/>
          </a:xfrm>
        </p:spPr>
        <p:txBody>
          <a:bodyPr/>
          <a:lstStyle/>
          <a:p>
            <a:pPr algn="ctr"/>
            <a:r>
              <a:rPr lang="en-US" b="1" dirty="0" smtClean="0"/>
              <a:t>Emergency Response Support for Foster youth</a:t>
            </a:r>
            <a:endParaRPr lang="en-US" b="1" dirty="0"/>
          </a:p>
        </p:txBody>
      </p:sp>
      <p:pic>
        <p:nvPicPr>
          <p:cNvPr id="6" name="Content Placeholder 5"/>
          <p:cNvPicPr>
            <a:picLocks noGrp="1" noChangeAspect="1"/>
          </p:cNvPicPr>
          <p:nvPr>
            <p:ph idx="1"/>
          </p:nvPr>
        </p:nvPicPr>
        <p:blipFill>
          <a:blip r:embed="rId2"/>
          <a:stretch>
            <a:fillRect/>
          </a:stretch>
        </p:blipFill>
        <p:spPr>
          <a:xfrm>
            <a:off x="3352802" y="969819"/>
            <a:ext cx="5273962" cy="5902864"/>
          </a:xfrm>
          <a:prstGeom prst="rect">
            <a:avLst/>
          </a:prstGeom>
        </p:spPr>
      </p:pic>
      <p:sp>
        <p:nvSpPr>
          <p:cNvPr id="7" name="TextBox 6"/>
          <p:cNvSpPr txBox="1"/>
          <p:nvPr/>
        </p:nvSpPr>
        <p:spPr>
          <a:xfrm>
            <a:off x="979055" y="2004291"/>
            <a:ext cx="2004290" cy="369332"/>
          </a:xfrm>
          <a:prstGeom prst="rect">
            <a:avLst/>
          </a:prstGeom>
          <a:noFill/>
        </p:spPr>
        <p:txBody>
          <a:bodyPr wrap="square" rtlCol="0">
            <a:spAutoFit/>
          </a:bodyPr>
          <a:lstStyle/>
          <a:p>
            <a:r>
              <a:rPr lang="en-US" dirty="0" smtClean="0"/>
              <a:t>24-48 turnaround</a:t>
            </a:r>
            <a:endParaRPr lang="en-US" dirty="0"/>
          </a:p>
        </p:txBody>
      </p:sp>
      <p:sp>
        <p:nvSpPr>
          <p:cNvPr id="8" name="TextBox 7"/>
          <p:cNvSpPr txBox="1"/>
          <p:nvPr/>
        </p:nvSpPr>
        <p:spPr>
          <a:xfrm>
            <a:off x="8880763" y="2004291"/>
            <a:ext cx="2784764" cy="369332"/>
          </a:xfrm>
          <a:prstGeom prst="rect">
            <a:avLst/>
          </a:prstGeom>
          <a:noFill/>
        </p:spPr>
        <p:txBody>
          <a:bodyPr wrap="square" rtlCol="0">
            <a:spAutoFit/>
          </a:bodyPr>
          <a:lstStyle/>
          <a:p>
            <a:r>
              <a:rPr lang="en-US" dirty="0" smtClean="0"/>
              <a:t>Emergency Response</a:t>
            </a:r>
            <a:endParaRPr lang="en-US" dirty="0"/>
          </a:p>
        </p:txBody>
      </p:sp>
      <p:sp>
        <p:nvSpPr>
          <p:cNvPr id="9" name="TextBox 8"/>
          <p:cNvSpPr txBox="1"/>
          <p:nvPr/>
        </p:nvSpPr>
        <p:spPr>
          <a:xfrm>
            <a:off x="979055" y="3476635"/>
            <a:ext cx="2004290" cy="923330"/>
          </a:xfrm>
          <a:prstGeom prst="rect">
            <a:avLst/>
          </a:prstGeom>
          <a:noFill/>
        </p:spPr>
        <p:txBody>
          <a:bodyPr wrap="square" rtlCol="0">
            <a:spAutoFit/>
          </a:bodyPr>
          <a:lstStyle/>
          <a:p>
            <a:r>
              <a:rPr lang="en-US" dirty="0" smtClean="0"/>
              <a:t>Off-campus housing emergency assistance</a:t>
            </a:r>
            <a:endParaRPr lang="en-US" dirty="0"/>
          </a:p>
        </p:txBody>
      </p:sp>
      <p:sp>
        <p:nvSpPr>
          <p:cNvPr id="10" name="TextBox 9"/>
          <p:cNvSpPr txBox="1"/>
          <p:nvPr/>
        </p:nvSpPr>
        <p:spPr>
          <a:xfrm>
            <a:off x="9130146" y="3385127"/>
            <a:ext cx="2004290" cy="369332"/>
          </a:xfrm>
          <a:prstGeom prst="rect">
            <a:avLst/>
          </a:prstGeom>
          <a:noFill/>
        </p:spPr>
        <p:txBody>
          <a:bodyPr wrap="square" rtlCol="0">
            <a:spAutoFit/>
          </a:bodyPr>
          <a:lstStyle/>
          <a:p>
            <a:r>
              <a:rPr lang="en-US" dirty="0" smtClean="0"/>
              <a:t>Grocery support</a:t>
            </a:r>
            <a:endParaRPr lang="en-US" dirty="0"/>
          </a:p>
        </p:txBody>
      </p:sp>
    </p:spTree>
    <p:extLst>
      <p:ext uri="{BB962C8B-B14F-4D97-AF65-F5344CB8AC3E}">
        <p14:creationId xmlns:p14="http://schemas.microsoft.com/office/powerpoint/2010/main" val="97375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101601"/>
            <a:ext cx="10665690" cy="618836"/>
          </a:xfrm>
        </p:spPr>
        <p:txBody>
          <a:bodyPr>
            <a:normAutofit fontScale="90000"/>
          </a:bodyPr>
          <a:lstStyle/>
          <a:p>
            <a:pPr algn="ctr"/>
            <a:r>
              <a:rPr lang="en-US" dirty="0" smtClean="0"/>
              <a:t>TWC Student Referral Checklist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073" y="720437"/>
            <a:ext cx="4876833" cy="6137563"/>
          </a:xfrm>
        </p:spPr>
      </p:pic>
    </p:spTree>
    <p:extLst>
      <p:ext uri="{BB962C8B-B14F-4D97-AF65-F5344CB8AC3E}">
        <p14:creationId xmlns:p14="http://schemas.microsoft.com/office/powerpoint/2010/main" val="132655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Fostering Excellence</a:t>
            </a:r>
            <a:endParaRPr lang="en-US" dirty="0"/>
          </a:p>
        </p:txBody>
      </p:sp>
      <p:sp>
        <p:nvSpPr>
          <p:cNvPr id="3" name="Content Placeholder 2"/>
          <p:cNvSpPr>
            <a:spLocks noGrp="1"/>
          </p:cNvSpPr>
          <p:nvPr>
            <p:ph idx="1"/>
          </p:nvPr>
        </p:nvSpPr>
        <p:spPr>
          <a:xfrm>
            <a:off x="685800" y="2794000"/>
            <a:ext cx="10131425" cy="3649133"/>
          </a:xfrm>
        </p:spPr>
        <p:txBody>
          <a:bodyPr/>
          <a:lstStyle/>
          <a:p>
            <a:pPr marL="0" indent="0">
              <a:buNone/>
            </a:pPr>
            <a:endParaRPr lang="en-US" dirty="0" smtClean="0"/>
          </a:p>
          <a:p>
            <a:pPr marL="0" indent="0">
              <a:buNone/>
            </a:pPr>
            <a:r>
              <a:rPr lang="en-US" dirty="0" smtClean="0"/>
              <a:t>Purpose: Supplemental Services for Youth in Care</a:t>
            </a:r>
            <a:endParaRPr lang="en-US" dirty="0"/>
          </a:p>
          <a:p>
            <a:pPr marL="0" indent="0">
              <a:buNone/>
            </a:pPr>
            <a:r>
              <a:rPr lang="en-US" dirty="0"/>
              <a:t>•	F</a:t>
            </a:r>
            <a:r>
              <a:rPr lang="en-US" dirty="0" smtClean="0"/>
              <a:t>acilitate </a:t>
            </a:r>
            <a:r>
              <a:rPr lang="en-US" dirty="0"/>
              <a:t>the students’ transition to college, foster a sense of belonging, build community, and </a:t>
            </a:r>
            <a:r>
              <a:rPr lang="en-US" dirty="0" smtClean="0"/>
              <a:t>	prepare the </a:t>
            </a:r>
            <a:r>
              <a:rPr lang="en-US" dirty="0"/>
              <a:t>students for academic success. </a:t>
            </a:r>
            <a:r>
              <a:rPr lang="en-US" dirty="0" smtClean="0"/>
              <a:t>FY Advocates would guide the students to and through 	their college journeys.</a:t>
            </a:r>
            <a:endParaRPr lang="en-US" dirty="0"/>
          </a:p>
          <a:p>
            <a:pPr marL="0" indent="0">
              <a:buNone/>
            </a:pPr>
            <a:r>
              <a:rPr lang="en-US" dirty="0"/>
              <a:t>•	</a:t>
            </a:r>
            <a:r>
              <a:rPr lang="en-US" dirty="0" smtClean="0"/>
              <a:t>Provide </a:t>
            </a:r>
            <a:r>
              <a:rPr lang="en-US" dirty="0"/>
              <a:t>opportunities for paid </a:t>
            </a:r>
            <a:r>
              <a:rPr lang="en-US" dirty="0" smtClean="0"/>
              <a:t>Internships.</a:t>
            </a:r>
            <a:endParaRPr lang="en-US" dirty="0"/>
          </a:p>
          <a:p>
            <a:pPr marL="0" indent="0">
              <a:buNone/>
            </a:pPr>
            <a:r>
              <a:rPr lang="en-US" dirty="0"/>
              <a:t>•	Programming and mental health support during the holidays and winter sessions so that students </a:t>
            </a:r>
            <a:r>
              <a:rPr lang="en-US" dirty="0" smtClean="0"/>
              <a:t>	remaining </a:t>
            </a:r>
            <a:r>
              <a:rPr lang="en-US" dirty="0"/>
              <a:t>on campus feel supported and less isolated. </a:t>
            </a:r>
          </a:p>
          <a:p>
            <a:endParaRPr lang="en-US" dirty="0"/>
          </a:p>
        </p:txBody>
      </p:sp>
      <p:pic>
        <p:nvPicPr>
          <p:cNvPr id="4" name="Picture 3"/>
          <p:cNvPicPr>
            <a:picLocks noChangeAspect="1"/>
          </p:cNvPicPr>
          <p:nvPr/>
        </p:nvPicPr>
        <p:blipFill>
          <a:blip r:embed="rId2"/>
          <a:stretch>
            <a:fillRect/>
          </a:stretch>
        </p:blipFill>
        <p:spPr>
          <a:xfrm>
            <a:off x="4168659" y="1678555"/>
            <a:ext cx="2378440" cy="1463656"/>
          </a:xfrm>
          <a:prstGeom prst="rect">
            <a:avLst/>
          </a:prstGeom>
        </p:spPr>
      </p:pic>
    </p:spTree>
    <p:extLst>
      <p:ext uri="{BB962C8B-B14F-4D97-AF65-F5344CB8AC3E}">
        <p14:creationId xmlns:p14="http://schemas.microsoft.com/office/powerpoint/2010/main" val="309200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Making College A Success Guide</a:t>
            </a:r>
            <a:endParaRPr lang="en-US" dirty="0"/>
          </a:p>
        </p:txBody>
      </p:sp>
      <p:sp>
        <p:nvSpPr>
          <p:cNvPr id="3" name="Content Placeholder 2"/>
          <p:cNvSpPr>
            <a:spLocks noGrp="1"/>
          </p:cNvSpPr>
          <p:nvPr>
            <p:ph idx="1"/>
          </p:nvPr>
        </p:nvSpPr>
        <p:spPr/>
        <p:txBody>
          <a:bodyPr/>
          <a:lstStyle/>
          <a:p>
            <a:pPr marL="0" indent="0" algn="ctr">
              <a:buNone/>
            </a:pPr>
            <a:r>
              <a:rPr lang="en-US" sz="2400" dirty="0"/>
              <a:t>Please visit: </a:t>
            </a:r>
            <a:r>
              <a:rPr lang="en-US" sz="2400" dirty="0">
                <a:hlinkClick r:id="rId2"/>
              </a:rPr>
              <a:t>https://</a:t>
            </a:r>
            <a:r>
              <a:rPr lang="en-US" sz="2400" dirty="0" smtClean="0">
                <a:hlinkClick r:id="rId2"/>
              </a:rPr>
              <a:t>www.fysany.org/college-success-guide/table-contents</a:t>
            </a:r>
            <a:r>
              <a:rPr lang="en-US" sz="2400" dirty="0" smtClean="0"/>
              <a:t> </a:t>
            </a:r>
            <a:endParaRPr lang="en-US" sz="2400" dirty="0"/>
          </a:p>
          <a:p>
            <a:pPr marL="0" indent="0">
              <a:buNone/>
            </a:pPr>
            <a:endParaRPr lang="en-US" dirty="0"/>
          </a:p>
        </p:txBody>
      </p:sp>
    </p:spTree>
    <p:extLst>
      <p:ext uri="{BB962C8B-B14F-4D97-AF65-F5344CB8AC3E}">
        <p14:creationId xmlns:p14="http://schemas.microsoft.com/office/powerpoint/2010/main" val="397497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dirty="0" smtClean="0"/>
              <a:t>Osei Agyeman, Fiscal Manager of EOP, SUNY  Campus Liaison for the Colleges of Technology, &amp; FYCSI Coordinator</a:t>
            </a:r>
          </a:p>
          <a:p>
            <a:pPr marL="0" indent="0" algn="ctr">
              <a:buNone/>
            </a:pPr>
            <a:r>
              <a:rPr lang="en-US" sz="2000" dirty="0" smtClean="0"/>
              <a:t>Email: </a:t>
            </a:r>
            <a:r>
              <a:rPr lang="en-US" sz="2000" dirty="0" smtClean="0">
                <a:hlinkClick r:id="rId2"/>
              </a:rPr>
              <a:t>osei.agyeman@suny.edu</a:t>
            </a:r>
            <a:endParaRPr lang="en-US" sz="2000" dirty="0" smtClean="0"/>
          </a:p>
          <a:p>
            <a:pPr marL="0" indent="0" algn="ctr">
              <a:buNone/>
            </a:pPr>
            <a:r>
              <a:rPr lang="en-US" sz="2000" dirty="0" smtClean="0"/>
              <a:t>Phone: 518-320-1619</a:t>
            </a:r>
            <a:endParaRPr lang="en-US" sz="2000" dirty="0"/>
          </a:p>
        </p:txBody>
      </p:sp>
    </p:spTree>
    <p:extLst>
      <p:ext uri="{BB962C8B-B14F-4D97-AF65-F5344CB8AC3E}">
        <p14:creationId xmlns:p14="http://schemas.microsoft.com/office/powerpoint/2010/main" val="365306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1026" name="Picture 2" descr="Thinking emoji with sunglasses on transparent background PNG - Similar 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4802" y="2299855"/>
            <a:ext cx="2673422" cy="267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430" y="551411"/>
            <a:ext cx="9234813" cy="693107"/>
          </a:xfrm>
        </p:spPr>
        <p:txBody>
          <a:bodyPr>
            <a:normAutofit fontScale="90000"/>
          </a:bodyPr>
          <a:lstStyle/>
          <a:p>
            <a:pPr algn="ctr"/>
            <a:r>
              <a:rPr lang="en-US" dirty="0" smtClean="0">
                <a:latin typeface="+mn-lt"/>
              </a:rPr>
              <a:t>The Factors/Challenges Of </a:t>
            </a:r>
            <a:r>
              <a:rPr lang="en-US" dirty="0" err="1" smtClean="0">
                <a:latin typeface="+mn-lt"/>
              </a:rPr>
              <a:t>YouTH</a:t>
            </a:r>
            <a:r>
              <a:rPr lang="en-US" dirty="0" smtClean="0">
                <a:latin typeface="+mn-lt"/>
              </a:rPr>
              <a:t> IN Care Completing College in 21-22</a:t>
            </a:r>
            <a:endParaRPr lang="en-US" dirty="0">
              <a:latin typeface="+mn-lt"/>
            </a:endParaRPr>
          </a:p>
        </p:txBody>
      </p:sp>
      <p:sp>
        <p:nvSpPr>
          <p:cNvPr id="3" name="Content Placeholder 2"/>
          <p:cNvSpPr>
            <a:spLocks noGrp="1"/>
          </p:cNvSpPr>
          <p:nvPr>
            <p:ph idx="1"/>
          </p:nvPr>
        </p:nvSpPr>
        <p:spPr>
          <a:xfrm>
            <a:off x="0" y="1720735"/>
            <a:ext cx="11770822" cy="4405745"/>
          </a:xfrm>
        </p:spPr>
        <p:txBody>
          <a:bodyPr>
            <a:normAutofit/>
          </a:bodyPr>
          <a:lstStyle/>
          <a:p>
            <a:pPr marL="0" indent="0">
              <a:buNone/>
            </a:pPr>
            <a:endParaRPr lang="en-US" sz="2400" dirty="0" smtClean="0">
              <a:latin typeface="Baskerville Old Face" panose="02020602080505020303" pitchFamily="18" charset="0"/>
            </a:endParaRPr>
          </a:p>
          <a:p>
            <a:r>
              <a:rPr lang="en-US" sz="2400" dirty="0" smtClean="0">
                <a:latin typeface="Baskerville Old Face" panose="02020602080505020303" pitchFamily="18" charset="0"/>
              </a:rPr>
              <a:t>Obstacles during a pandemic</a:t>
            </a:r>
            <a:endParaRPr lang="en-US" sz="2400" dirty="0">
              <a:latin typeface="Baskerville Old Face" panose="02020602080505020303" pitchFamily="18" charset="0"/>
            </a:endParaRPr>
          </a:p>
          <a:p>
            <a:pPr lvl="1">
              <a:buFont typeface="Wingdings" panose="05000000000000000000" pitchFamily="2" charset="2"/>
              <a:buChar char="Ø"/>
            </a:pPr>
            <a:r>
              <a:rPr lang="en-US" sz="2200" dirty="0" smtClean="0">
                <a:latin typeface="Baskerville Old Face" panose="02020602080505020303" pitchFamily="18" charset="0"/>
              </a:rPr>
              <a:t>Health (Mental/Physical) (All Time Highs)</a:t>
            </a:r>
          </a:p>
          <a:p>
            <a:pPr lvl="1">
              <a:buFont typeface="Wingdings" panose="05000000000000000000" pitchFamily="2" charset="2"/>
              <a:buChar char="Ø"/>
            </a:pPr>
            <a:r>
              <a:rPr lang="en-US" sz="2200" dirty="0" smtClean="0">
                <a:latin typeface="Baskerville Old Face" panose="02020602080505020303" pitchFamily="18" charset="0"/>
              </a:rPr>
              <a:t>Social Isolation</a:t>
            </a:r>
          </a:p>
          <a:p>
            <a:pPr lvl="1">
              <a:buFont typeface="Wingdings" panose="05000000000000000000" pitchFamily="2" charset="2"/>
              <a:buChar char="Ø"/>
            </a:pPr>
            <a:r>
              <a:rPr lang="en-US" sz="2200" dirty="0" smtClean="0">
                <a:latin typeface="Baskerville Old Face" panose="02020602080505020303" pitchFamily="18" charset="0"/>
              </a:rPr>
              <a:t>Housing insecurity</a:t>
            </a:r>
          </a:p>
          <a:p>
            <a:pPr lvl="1">
              <a:buFont typeface="Wingdings" panose="05000000000000000000" pitchFamily="2" charset="2"/>
              <a:buChar char="Ø"/>
            </a:pPr>
            <a:r>
              <a:rPr lang="en-US" sz="2200" dirty="0" smtClean="0">
                <a:latin typeface="Baskerville Old Face" panose="02020602080505020303" pitchFamily="18" charset="0"/>
              </a:rPr>
              <a:t>Financial Insecurity</a:t>
            </a:r>
          </a:p>
          <a:p>
            <a:pPr lvl="1">
              <a:buFont typeface="Wingdings" panose="05000000000000000000" pitchFamily="2" charset="2"/>
              <a:buChar char="Ø"/>
            </a:pPr>
            <a:r>
              <a:rPr lang="en-US" sz="2200" dirty="0" smtClean="0">
                <a:latin typeface="Baskerville Old Face" panose="02020602080505020303" pitchFamily="18" charset="0"/>
              </a:rPr>
              <a:t>Food Insecurity </a:t>
            </a:r>
          </a:p>
          <a:p>
            <a:pPr lvl="1">
              <a:buFont typeface="Wingdings" panose="05000000000000000000" pitchFamily="2" charset="2"/>
              <a:buChar char="Ø"/>
            </a:pPr>
            <a:r>
              <a:rPr lang="en-US" sz="2200" dirty="0" smtClean="0">
                <a:latin typeface="Baskerville Old Face" panose="02020602080505020303" pitchFamily="18" charset="0"/>
              </a:rPr>
              <a:t>Lack of parental/guardian social and economic support</a:t>
            </a:r>
            <a:endParaRPr lang="en-US" sz="2200" dirty="0">
              <a:solidFill>
                <a:srgbClr val="FF0000"/>
              </a:solidFill>
              <a:latin typeface="Baskerville Old Face" panose="02020602080505020303" pitchFamily="18" charset="0"/>
            </a:endParaRPr>
          </a:p>
          <a:p>
            <a:endParaRPr lang="en-US" sz="2800" dirty="0" smtClean="0">
              <a:latin typeface="Baskerville Old Face" panose="02020602080505020303" pitchFamily="18" charset="0"/>
            </a:endParaRPr>
          </a:p>
          <a:p>
            <a:endParaRPr lang="en-US" sz="2800" dirty="0" smtClean="0">
              <a:latin typeface="Baskerville Old Face" panose="02020602080505020303" pitchFamily="18" charset="0"/>
            </a:endParaRPr>
          </a:p>
          <a:p>
            <a:pPr marL="0" indent="0">
              <a:buNone/>
            </a:pPr>
            <a:endParaRPr lang="en-US" sz="2800" dirty="0" smtClean="0">
              <a:latin typeface="Baskerville Old Face" panose="02020602080505020303" pitchFamily="18" charset="0"/>
            </a:endParaRPr>
          </a:p>
        </p:txBody>
      </p:sp>
    </p:spTree>
    <p:extLst>
      <p:ext uri="{BB962C8B-B14F-4D97-AF65-F5344CB8AC3E}">
        <p14:creationId xmlns:p14="http://schemas.microsoft.com/office/powerpoint/2010/main" val="382635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Fostering Youth SUCCESS (FYSA)</a:t>
            </a:r>
            <a:br>
              <a:rPr lang="en-US" sz="2400" dirty="0" smtClean="0"/>
            </a:br>
            <a:r>
              <a:rPr lang="en-US" sz="2400" dirty="0" smtClean="0"/>
              <a:t>“Moving Forward” data </a:t>
            </a:r>
            <a:r>
              <a:rPr lang="en-US" sz="2400" dirty="0"/>
              <a:t>From 2020</a:t>
            </a:r>
            <a:br>
              <a:rPr lang="en-US" sz="2400" dirty="0"/>
            </a:br>
            <a:endParaRPr lang="en-US" sz="1400" dirty="0"/>
          </a:p>
        </p:txBody>
      </p:sp>
      <p:pic>
        <p:nvPicPr>
          <p:cNvPr id="4" name="Content Placeholder 3"/>
          <p:cNvPicPr>
            <a:picLocks noGrp="1" noChangeAspect="1"/>
          </p:cNvPicPr>
          <p:nvPr>
            <p:ph idx="1"/>
          </p:nvPr>
        </p:nvPicPr>
        <p:blipFill>
          <a:blip r:embed="rId2"/>
          <a:stretch>
            <a:fillRect/>
          </a:stretch>
        </p:blipFill>
        <p:spPr>
          <a:xfrm>
            <a:off x="2306474" y="2065867"/>
            <a:ext cx="6890078" cy="3561849"/>
          </a:xfrm>
          <a:prstGeom prst="rect">
            <a:avLst/>
          </a:prstGeom>
        </p:spPr>
      </p:pic>
      <p:sp>
        <p:nvSpPr>
          <p:cNvPr id="5" name="Rectangle 4"/>
          <p:cNvSpPr/>
          <p:nvPr/>
        </p:nvSpPr>
        <p:spPr>
          <a:xfrm>
            <a:off x="4454260" y="5258384"/>
            <a:ext cx="4423733" cy="369332"/>
          </a:xfrm>
          <a:prstGeom prst="rect">
            <a:avLst/>
          </a:prstGeom>
        </p:spPr>
        <p:txBody>
          <a:bodyPr wrap="square">
            <a:spAutoFit/>
          </a:bodyPr>
          <a:lstStyle/>
          <a:p>
            <a:r>
              <a:rPr lang="en-US" sz="1400" dirty="0">
                <a:solidFill>
                  <a:schemeClr val="bg1"/>
                </a:solidFill>
                <a:hlinkClick r:id="rId3"/>
              </a:rPr>
              <a:t>https://readymag.com/fysa/movingforward</a:t>
            </a:r>
            <a:r>
              <a:rPr lang="en-US" dirty="0">
                <a:solidFill>
                  <a:schemeClr val="bg1"/>
                </a:solidFill>
                <a:hlinkClick r:id="rId3"/>
              </a:rPr>
              <a:t>/</a:t>
            </a:r>
            <a:r>
              <a:rPr lang="en-US" dirty="0"/>
              <a:t> </a:t>
            </a:r>
          </a:p>
        </p:txBody>
      </p:sp>
    </p:spTree>
    <p:extLst>
      <p:ext uri="{BB962C8B-B14F-4D97-AF65-F5344CB8AC3E}">
        <p14:creationId xmlns:p14="http://schemas.microsoft.com/office/powerpoint/2010/main" val="200186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435" y="293727"/>
            <a:ext cx="9942583" cy="795130"/>
          </a:xfrm>
        </p:spPr>
        <p:txBody>
          <a:bodyPr>
            <a:normAutofit fontScale="90000"/>
          </a:bodyPr>
          <a:lstStyle/>
          <a:p>
            <a:pPr algn="ctr"/>
            <a:r>
              <a:rPr lang="en-US" dirty="0" smtClean="0">
                <a:latin typeface="+mn-lt"/>
              </a:rPr>
              <a:t>What is the Foster youth College Success initiative?</a:t>
            </a:r>
            <a:endParaRPr lang="en-US" dirty="0">
              <a:latin typeface="+mn-lt"/>
            </a:endParaRPr>
          </a:p>
        </p:txBody>
      </p:sp>
      <p:sp>
        <p:nvSpPr>
          <p:cNvPr id="3" name="Content Placeholder 2"/>
          <p:cNvSpPr>
            <a:spLocks noGrp="1"/>
          </p:cNvSpPr>
          <p:nvPr>
            <p:ph idx="1"/>
          </p:nvPr>
        </p:nvSpPr>
        <p:spPr>
          <a:xfrm>
            <a:off x="574766" y="1245326"/>
            <a:ext cx="11146971" cy="4720045"/>
          </a:xfrm>
        </p:spPr>
        <p:txBody>
          <a:bodyPr>
            <a:normAutofit/>
          </a:bodyPr>
          <a:lstStyle/>
          <a:p>
            <a:r>
              <a:rPr lang="en-US" sz="2100" b="1" dirty="0">
                <a:latin typeface="Baskerville Old Face" panose="02020602080505020303" pitchFamily="18" charset="0"/>
              </a:rPr>
              <a:t>The Foster Youth College Success Initiative (FYCSI) is a program established in 2015 specifically for students who have </a:t>
            </a:r>
            <a:r>
              <a:rPr lang="en-US" sz="2200" b="1" dirty="0">
                <a:latin typeface="Baskerville Old Face" panose="02020602080505020303" pitchFamily="18" charset="0"/>
              </a:rPr>
              <a:t>experienced foster care</a:t>
            </a:r>
            <a:r>
              <a:rPr lang="en-US" sz="2200" b="1" dirty="0" smtClean="0">
                <a:latin typeface="Baskerville Old Face" panose="02020602080505020303" pitchFamily="18" charset="0"/>
              </a:rPr>
              <a:t>, </a:t>
            </a:r>
            <a:r>
              <a:rPr lang="en-US" sz="2200" b="1" dirty="0">
                <a:latin typeface="Baskerville Old Face" panose="02020602080505020303" pitchFamily="18" charset="0"/>
              </a:rPr>
              <a:t>eligible orphans, or are wards of the court. </a:t>
            </a:r>
          </a:p>
          <a:p>
            <a:r>
              <a:rPr lang="en-US" sz="2200" b="1" dirty="0">
                <a:latin typeface="Baskerville Old Face" panose="02020602080505020303" pitchFamily="18" charset="0"/>
              </a:rPr>
              <a:t>A</a:t>
            </a:r>
            <a:r>
              <a:rPr lang="en-US" sz="2200" b="1" dirty="0" smtClean="0">
                <a:latin typeface="Baskerville Old Face" panose="02020602080505020303" pitchFamily="18" charset="0"/>
              </a:rPr>
              <a:t>warded </a:t>
            </a:r>
            <a:r>
              <a:rPr lang="en-US" sz="2200" b="1" dirty="0">
                <a:latin typeface="Baskerville Old Face" panose="02020602080505020303" pitchFamily="18" charset="0"/>
              </a:rPr>
              <a:t>throughout the 3 sectors Public (SUNY), </a:t>
            </a:r>
            <a:r>
              <a:rPr lang="en-US" sz="2200" b="1" dirty="0" smtClean="0">
                <a:latin typeface="Baskerville Old Face" panose="02020602080505020303" pitchFamily="18" charset="0"/>
              </a:rPr>
              <a:t>Private, </a:t>
            </a:r>
            <a:r>
              <a:rPr lang="en-US" sz="2200" b="1" dirty="0">
                <a:latin typeface="Baskerville Old Face" panose="02020602080505020303" pitchFamily="18" charset="0"/>
              </a:rPr>
              <a:t>CUNY.</a:t>
            </a:r>
          </a:p>
          <a:p>
            <a:r>
              <a:rPr lang="en-US" sz="2200" b="1" dirty="0">
                <a:latin typeface="Baskerville Old Face" panose="02020602080505020303" pitchFamily="18" charset="0"/>
              </a:rPr>
              <a:t>FYCSI operates as part of New York State’s opportunity </a:t>
            </a:r>
            <a:r>
              <a:rPr lang="en-US" sz="2200" b="1" dirty="0" smtClean="0">
                <a:latin typeface="Baskerville Old Face" panose="02020602080505020303" pitchFamily="18" charset="0"/>
              </a:rPr>
              <a:t>programs</a:t>
            </a:r>
            <a:r>
              <a:rPr lang="en-US" sz="2200" b="1" dirty="0">
                <a:latin typeface="Baskerville Old Face" panose="02020602080505020303" pitchFamily="18" charset="0"/>
              </a:rPr>
              <a:t> </a:t>
            </a:r>
            <a:r>
              <a:rPr lang="en-US" sz="2200" b="1" dirty="0" smtClean="0">
                <a:latin typeface="Baskerville Old Face" panose="02020602080505020303" pitchFamily="18" charset="0"/>
              </a:rPr>
              <a:t>but since 2019, a student no longer has to be EOP to receive funds</a:t>
            </a:r>
            <a:endParaRPr lang="en-US" sz="2200" b="1" dirty="0">
              <a:latin typeface="Baskerville Old Face" panose="02020602080505020303" pitchFamily="18" charset="0"/>
            </a:endParaRPr>
          </a:p>
          <a:p>
            <a:r>
              <a:rPr lang="en-US" sz="2200" b="1" dirty="0" smtClean="0">
                <a:latin typeface="Baskerville Old Face" panose="02020602080505020303" pitchFamily="18" charset="0"/>
              </a:rPr>
              <a:t>FYCSI </a:t>
            </a:r>
            <a:r>
              <a:rPr lang="en-US" sz="2200" b="1" dirty="0">
                <a:latin typeface="Baskerville Old Face" panose="02020602080505020303" pitchFamily="18" charset="0"/>
              </a:rPr>
              <a:t>was established to help youth in care or alumni successfully enroll in to and graduate from college by providing essential academic support services and financial assistance that makes it possible for them to attend college and successfully graduate. The focus is to eliminate debt.</a:t>
            </a:r>
          </a:p>
          <a:p>
            <a:pPr marL="0" indent="0">
              <a:buNone/>
            </a:pPr>
            <a:endParaRPr lang="en-US" b="1" i="1" dirty="0">
              <a:latin typeface="Baskerville Old Face" panose="02020602080505020303" pitchFamily="18" charset="0"/>
            </a:endParaRPr>
          </a:p>
        </p:txBody>
      </p:sp>
    </p:spTree>
    <p:extLst>
      <p:ext uri="{BB962C8B-B14F-4D97-AF65-F5344CB8AC3E}">
        <p14:creationId xmlns:p14="http://schemas.microsoft.com/office/powerpoint/2010/main" val="340736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522130" cy="740228"/>
          </a:xfrm>
        </p:spPr>
        <p:txBody>
          <a:bodyPr/>
          <a:lstStyle/>
          <a:p>
            <a:r>
              <a:rPr lang="en-US" b="1" dirty="0" smtClean="0"/>
              <a:t>What Does it assist with?</a:t>
            </a:r>
            <a:endParaRPr lang="en-US" b="1" dirty="0"/>
          </a:p>
        </p:txBody>
      </p:sp>
      <p:sp>
        <p:nvSpPr>
          <p:cNvPr id="3" name="Content Placeholder 2"/>
          <p:cNvSpPr>
            <a:spLocks noGrp="1"/>
          </p:cNvSpPr>
          <p:nvPr>
            <p:ph idx="1"/>
          </p:nvPr>
        </p:nvSpPr>
        <p:spPr>
          <a:xfrm>
            <a:off x="685801" y="1349829"/>
            <a:ext cx="10522130" cy="4641668"/>
          </a:xfrm>
        </p:spPr>
        <p:txBody>
          <a:bodyPr>
            <a:normAutofit fontScale="85000" lnSpcReduction="10000"/>
          </a:bodyPr>
          <a:lstStyle/>
          <a:p>
            <a:pPr marL="0" indent="0">
              <a:buNone/>
            </a:pPr>
            <a:endParaRPr lang="en-US" sz="2400" b="1" dirty="0" smtClean="0">
              <a:latin typeface="Baskerville Old Face" panose="02020602080505020303" pitchFamily="18" charset="0"/>
            </a:endParaRPr>
          </a:p>
          <a:p>
            <a:pPr marL="0" indent="0">
              <a:buNone/>
            </a:pPr>
            <a:r>
              <a:rPr lang="en-US" sz="2400" b="1" dirty="0" smtClean="0">
                <a:latin typeface="Baskerville Old Face" panose="02020602080505020303" pitchFamily="18" charset="0"/>
              </a:rPr>
              <a:t>This </a:t>
            </a:r>
            <a:r>
              <a:rPr lang="en-US" sz="2400" b="1" dirty="0">
                <a:latin typeface="Baskerville Old Face" panose="02020602080505020303" pitchFamily="18" charset="0"/>
              </a:rPr>
              <a:t>funding can be used towards supporting the cost of attending college, including but not limited to: </a:t>
            </a:r>
          </a:p>
          <a:p>
            <a:pPr lvl="0"/>
            <a:r>
              <a:rPr lang="en-US" sz="2400" b="1" dirty="0">
                <a:latin typeface="Baskerville Old Face" panose="02020602080505020303" pitchFamily="18" charset="0"/>
              </a:rPr>
              <a:t>Tuition and fees</a:t>
            </a:r>
          </a:p>
          <a:p>
            <a:pPr lvl="0"/>
            <a:r>
              <a:rPr lang="en-US" sz="2400" b="1" dirty="0" smtClean="0">
                <a:latin typeface="Baskerville Old Face" panose="02020602080505020303" pitchFamily="18" charset="0"/>
              </a:rPr>
              <a:t>Books</a:t>
            </a:r>
          </a:p>
          <a:p>
            <a:pPr lvl="0"/>
            <a:r>
              <a:rPr lang="en-US" sz="2400" b="1" dirty="0" smtClean="0">
                <a:latin typeface="Baskerville Old Face" panose="02020602080505020303" pitchFamily="18" charset="0"/>
              </a:rPr>
              <a:t>Meals</a:t>
            </a:r>
            <a:endParaRPr lang="en-US" sz="2400" b="1" dirty="0">
              <a:latin typeface="Baskerville Old Face" panose="02020602080505020303" pitchFamily="18" charset="0"/>
            </a:endParaRPr>
          </a:p>
          <a:p>
            <a:pPr lvl="0"/>
            <a:r>
              <a:rPr lang="en-US" sz="2400" b="1" dirty="0">
                <a:latin typeface="Baskerville Old Face" panose="02020602080505020303" pitchFamily="18" charset="0"/>
              </a:rPr>
              <a:t>Transportation</a:t>
            </a:r>
          </a:p>
          <a:p>
            <a:pPr lvl="0"/>
            <a:r>
              <a:rPr lang="en-US" sz="2400" b="1" dirty="0" smtClean="0">
                <a:solidFill>
                  <a:srgbClr val="FF0000"/>
                </a:solidFill>
                <a:latin typeface="Baskerville Old Face" panose="02020602080505020303" pitchFamily="18" charset="0"/>
              </a:rPr>
              <a:t>Housing (Recess Housing)-Letter sent to campuses form HESC about recess housing </a:t>
            </a:r>
            <a:endParaRPr lang="en-US" sz="2400" b="1" dirty="0">
              <a:solidFill>
                <a:srgbClr val="FF0000"/>
              </a:solidFill>
              <a:latin typeface="Baskerville Old Face" panose="02020602080505020303" pitchFamily="18" charset="0"/>
            </a:endParaRPr>
          </a:p>
          <a:p>
            <a:pPr lvl="0"/>
            <a:r>
              <a:rPr lang="en-US" sz="2400" b="1" dirty="0">
                <a:latin typeface="Baskerville Old Face" panose="02020602080505020303" pitchFamily="18" charset="0"/>
              </a:rPr>
              <a:t>On-Campus Tutoring </a:t>
            </a:r>
            <a:r>
              <a:rPr lang="en-US" sz="2400" b="1" dirty="0" smtClean="0">
                <a:solidFill>
                  <a:srgbClr val="FF0000"/>
                </a:solidFill>
                <a:latin typeface="Baskerville Old Face" panose="02020602080505020303" pitchFamily="18" charset="0"/>
              </a:rPr>
              <a:t>not</a:t>
            </a:r>
            <a:r>
              <a:rPr lang="en-US" sz="2400" b="1" dirty="0" smtClean="0">
                <a:latin typeface="Baskerville Old Face" panose="02020602080505020303" pitchFamily="18" charset="0"/>
              </a:rPr>
              <a:t> covered by the campus</a:t>
            </a:r>
          </a:p>
          <a:p>
            <a:pPr lvl="0"/>
            <a:r>
              <a:rPr lang="en-US" sz="2400" b="1" dirty="0" smtClean="0">
                <a:latin typeface="Baskerville Old Face" panose="02020602080505020303" pitchFamily="18" charset="0"/>
              </a:rPr>
              <a:t>Summer Courses</a:t>
            </a:r>
            <a:endParaRPr lang="en-US" sz="2400" b="1" dirty="0">
              <a:latin typeface="Baskerville Old Face" panose="02020602080505020303" pitchFamily="18" charset="0"/>
            </a:endParaRPr>
          </a:p>
          <a:p>
            <a:r>
              <a:rPr lang="en-US" sz="2400" b="1" dirty="0">
                <a:solidFill>
                  <a:srgbClr val="FFFF00"/>
                </a:solidFill>
                <a:latin typeface="Baskerville Old Face" panose="02020602080505020303" pitchFamily="18" charset="0"/>
              </a:rPr>
              <a:t>Personal </a:t>
            </a:r>
            <a:r>
              <a:rPr lang="en-US" sz="2400" b="1" dirty="0" smtClean="0">
                <a:solidFill>
                  <a:srgbClr val="FFFF00"/>
                </a:solidFill>
                <a:latin typeface="Baskerville Old Face" panose="02020602080505020303" pitchFamily="18" charset="0"/>
              </a:rPr>
              <a:t>expenses (formulas)</a:t>
            </a:r>
            <a:endParaRPr lang="en-US" b="1" dirty="0" smtClean="0">
              <a:solidFill>
                <a:srgbClr val="FFFF00"/>
              </a:solidFill>
              <a:latin typeface="Baskerville Old Face" panose="02020602080505020303" pitchFamily="18" charset="0"/>
            </a:endParaRPr>
          </a:p>
          <a:p>
            <a:pPr>
              <a:buFont typeface="Arial" panose="020B0604020202020204" pitchFamily="34" charset="0"/>
              <a:buChar char="•"/>
            </a:pPr>
            <a:r>
              <a:rPr lang="en-US" sz="2400" b="1" dirty="0" smtClean="0">
                <a:solidFill>
                  <a:srgbClr val="FFFF00"/>
                </a:solidFill>
                <a:latin typeface="Baskerville Old Face" panose="02020602080505020303" pitchFamily="18" charset="0"/>
              </a:rPr>
              <a:t>Medical Expenses </a:t>
            </a:r>
            <a:r>
              <a:rPr lang="en-US" sz="2400" dirty="0" smtClean="0">
                <a:solidFill>
                  <a:srgbClr val="FFFF00"/>
                </a:solidFill>
                <a:latin typeface="Baskerville Old Face" panose="02020602080505020303" pitchFamily="18" charset="0"/>
                <a:cs typeface="Times New Roman" panose="02020603050405020304" pitchFamily="18" charset="0"/>
              </a:rPr>
              <a:t>primary care, behavioral health, vision &amp; dental</a:t>
            </a:r>
          </a:p>
          <a:p>
            <a:pPr>
              <a:buFont typeface="Wingdings" panose="05000000000000000000" pitchFamily="2" charset="2"/>
              <a:buChar char="§"/>
            </a:pPr>
            <a:endParaRPr lang="en-US" sz="1400" dirty="0">
              <a:latin typeface="Baskerville Old Face" panose="02020602080505020303" pitchFamily="18" charset="0"/>
            </a:endParaRPr>
          </a:p>
          <a:p>
            <a:endParaRPr lang="en-US" sz="2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13506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32522"/>
            <a:ext cx="10035208" cy="1139687"/>
          </a:xfrm>
        </p:spPr>
        <p:txBody>
          <a:bodyPr/>
          <a:lstStyle/>
          <a:p>
            <a:pPr algn="ctr"/>
            <a:r>
              <a:rPr lang="en-US" dirty="0" smtClean="0"/>
              <a:t>Eligibility Requirements</a:t>
            </a:r>
            <a:endParaRPr lang="en-US" dirty="0"/>
          </a:p>
        </p:txBody>
      </p:sp>
      <p:sp>
        <p:nvSpPr>
          <p:cNvPr id="3" name="Content Placeholder 2"/>
          <p:cNvSpPr>
            <a:spLocks noGrp="1"/>
          </p:cNvSpPr>
          <p:nvPr>
            <p:ph idx="1"/>
          </p:nvPr>
        </p:nvSpPr>
        <p:spPr>
          <a:xfrm>
            <a:off x="274320" y="1272209"/>
            <a:ext cx="11725842" cy="5149336"/>
          </a:xfrm>
        </p:spPr>
        <p:txBody>
          <a:bodyPr>
            <a:noAutofit/>
          </a:bodyPr>
          <a:lstStyle/>
          <a:p>
            <a:r>
              <a:rPr lang="en-US" sz="2000" b="1" dirty="0">
                <a:latin typeface="Baskerville Old Face" panose="02020602080505020303" pitchFamily="18" charset="0"/>
              </a:rPr>
              <a:t>Any student who is currently a resident of New York State and spent time in foster care at any time after their 13th birthday, or is an </a:t>
            </a:r>
            <a:r>
              <a:rPr lang="en-US" sz="2000" b="1" dirty="0">
                <a:solidFill>
                  <a:srgbClr val="00B0F0"/>
                </a:solidFill>
                <a:latin typeface="Baskerville Old Face" panose="02020602080505020303" pitchFamily="18" charset="0"/>
              </a:rPr>
              <a:t>orphan</a:t>
            </a:r>
            <a:r>
              <a:rPr lang="en-US" sz="2000" b="1" dirty="0">
                <a:latin typeface="Baskerville Old Face" panose="02020602080505020303" pitchFamily="18" charset="0"/>
              </a:rPr>
              <a:t>, is eligible for funding.  Documentation confirming eligibility will be required by your school.</a:t>
            </a:r>
          </a:p>
          <a:p>
            <a:pPr lvl="0"/>
            <a:r>
              <a:rPr lang="en-US" sz="2000" b="1" dirty="0">
                <a:latin typeface="Baskerville Old Face" panose="02020602080505020303" pitchFamily="18" charset="0"/>
              </a:rPr>
              <a:t>MUST be a NYS resident and enrolled in a SUNY college or university; </a:t>
            </a:r>
            <a:r>
              <a:rPr lang="en-US" sz="2000" b="1" dirty="0" smtClean="0">
                <a:latin typeface="Baskerville Old Face" panose="02020602080505020303" pitchFamily="18" charset="0"/>
              </a:rPr>
              <a:t>AND</a:t>
            </a:r>
            <a:r>
              <a:rPr lang="en-US" sz="2000" b="1" dirty="0">
                <a:latin typeface="Baskerville Old Face" panose="02020602080505020303" pitchFamily="18" charset="0"/>
              </a:rPr>
              <a:t> </a:t>
            </a:r>
          </a:p>
          <a:p>
            <a:pPr lvl="0"/>
            <a:r>
              <a:rPr lang="en-US" sz="2000" b="1" dirty="0">
                <a:latin typeface="Baskerville Old Face" panose="02020602080505020303" pitchFamily="18" charset="0"/>
              </a:rPr>
              <a:t>Students MUST meet the federal Higher Education Act definition of a foster youth or </a:t>
            </a:r>
            <a:r>
              <a:rPr lang="en-US" sz="2000" b="1" dirty="0" smtClean="0">
                <a:latin typeface="Baskerville Old Face" panose="02020602080505020303" pitchFamily="18" charset="0"/>
              </a:rPr>
              <a:t>orphan (Became an orphan after the 13</a:t>
            </a:r>
            <a:r>
              <a:rPr lang="en-US" sz="2000" b="1" baseline="30000" dirty="0" smtClean="0">
                <a:latin typeface="Baskerville Old Face" panose="02020602080505020303" pitchFamily="18" charset="0"/>
              </a:rPr>
              <a:t>th</a:t>
            </a:r>
            <a:r>
              <a:rPr lang="en-US" sz="2000" b="1" dirty="0" smtClean="0">
                <a:latin typeface="Baskerville Old Face" panose="02020602080505020303" pitchFamily="18" charset="0"/>
              </a:rPr>
              <a:t> Birthday)  </a:t>
            </a:r>
            <a:r>
              <a:rPr lang="en-US" sz="2000" b="1" dirty="0">
                <a:latin typeface="Baskerville Old Face" panose="02020602080505020303" pitchFamily="18" charset="0"/>
              </a:rPr>
              <a:t> </a:t>
            </a:r>
          </a:p>
          <a:p>
            <a:pPr lvl="0"/>
            <a:r>
              <a:rPr lang="en-US" sz="2000" b="1" dirty="0">
                <a:latin typeface="Baskerville Old Face" panose="02020602080505020303" pitchFamily="18" charset="0"/>
              </a:rPr>
              <a:t>Federal definition of a foster youth: student who is currently in foster care, or was in foster care at some point after their 13th birthday. This includes:</a:t>
            </a:r>
          </a:p>
          <a:p>
            <a:pPr lvl="0"/>
            <a:r>
              <a:rPr lang="en-US" sz="2000" b="1" dirty="0">
                <a:latin typeface="Baskerville Old Face" panose="02020602080505020303" pitchFamily="18" charset="0"/>
              </a:rPr>
              <a:t>Students adopted from foster care after their </a:t>
            </a:r>
            <a:r>
              <a:rPr lang="en-US" sz="2000" b="1" dirty="0">
                <a:solidFill>
                  <a:srgbClr val="FF0000"/>
                </a:solidFill>
                <a:latin typeface="Baskerville Old Face" panose="02020602080505020303" pitchFamily="18" charset="0"/>
              </a:rPr>
              <a:t>13th birthday</a:t>
            </a:r>
            <a:r>
              <a:rPr lang="en-US" sz="2000" b="1" dirty="0">
                <a:latin typeface="Baskerville Old Face" panose="02020602080505020303" pitchFamily="18" charset="0"/>
              </a:rPr>
              <a:t>;</a:t>
            </a:r>
          </a:p>
          <a:p>
            <a:pPr lvl="0"/>
            <a:r>
              <a:rPr lang="en-US" sz="2000" b="1" dirty="0">
                <a:latin typeface="Baskerville Old Face" panose="02020602080505020303" pitchFamily="18" charset="0"/>
              </a:rPr>
              <a:t>Students living with a relative or kin under a kinship foster care agreement;</a:t>
            </a:r>
          </a:p>
          <a:p>
            <a:pPr lvl="0"/>
            <a:r>
              <a:rPr lang="en-US" sz="2000" b="1" dirty="0">
                <a:latin typeface="Baskerville Old Face" panose="02020602080505020303" pitchFamily="18" charset="0"/>
              </a:rPr>
              <a:t>Students who have aged out of foster care; and</a:t>
            </a:r>
          </a:p>
          <a:p>
            <a:pPr lvl="0"/>
            <a:r>
              <a:rPr lang="en-US" sz="2000" b="1" dirty="0">
                <a:latin typeface="Baskerville Old Face" panose="02020602080505020303" pitchFamily="18" charset="0"/>
              </a:rPr>
              <a:t>Students that were in foster care in another state, but meet the opportunity program residency requirements (a NY resident for at least 1 year or received a high school diploma in NY)</a:t>
            </a:r>
          </a:p>
          <a:p>
            <a:endParaRPr lang="en-US" sz="2200" dirty="0"/>
          </a:p>
        </p:txBody>
      </p:sp>
    </p:spTree>
    <p:extLst>
      <p:ext uri="{BB962C8B-B14F-4D97-AF65-F5344CB8AC3E}">
        <p14:creationId xmlns:p14="http://schemas.microsoft.com/office/powerpoint/2010/main" val="364164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95563"/>
            <a:ext cx="10203872" cy="886691"/>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685801" y="886689"/>
            <a:ext cx="10494817" cy="5414357"/>
          </a:xfrm>
        </p:spPr>
        <p:txBody>
          <a:bodyPr>
            <a:normAutofit/>
          </a:bodyPr>
          <a:lstStyle/>
          <a:p>
            <a:r>
              <a:rPr lang="en-US" sz="2000" dirty="0">
                <a:latin typeface="Baskerville Old Face" panose="02020602080505020303" pitchFamily="18" charset="0"/>
              </a:rPr>
              <a:t>In </a:t>
            </a:r>
            <a:r>
              <a:rPr lang="en-US" sz="2000" dirty="0" smtClean="0">
                <a:latin typeface="Baskerville Old Face" panose="02020602080505020303" pitchFamily="18" charset="0"/>
              </a:rPr>
              <a:t>2022-23 The required OCFS </a:t>
            </a:r>
            <a:r>
              <a:rPr lang="en-US" sz="2000" dirty="0">
                <a:latin typeface="Baskerville Old Face" panose="02020602080505020303" pitchFamily="18" charset="0"/>
              </a:rPr>
              <a:t>C</a:t>
            </a:r>
            <a:r>
              <a:rPr lang="en-US" sz="2000" dirty="0" smtClean="0">
                <a:latin typeface="Baskerville Old Face" panose="02020602080505020303" pitchFamily="18" charset="0"/>
              </a:rPr>
              <a:t>onsent Form was only </a:t>
            </a:r>
            <a:r>
              <a:rPr lang="en-US" sz="2000" dirty="0">
                <a:latin typeface="Baskerville Old Face" panose="02020602080505020303" pitchFamily="18" charset="0"/>
              </a:rPr>
              <a:t>used to verify </a:t>
            </a:r>
            <a:r>
              <a:rPr lang="en-US" sz="2000" dirty="0">
                <a:solidFill>
                  <a:srgbClr val="FF0000"/>
                </a:solidFill>
                <a:latin typeface="Baskerville Old Face" panose="02020602080505020303" pitchFamily="18" charset="0"/>
              </a:rPr>
              <a:t>New</a:t>
            </a:r>
            <a:r>
              <a:rPr lang="en-US" sz="2000" dirty="0">
                <a:latin typeface="Baskerville Old Face" panose="02020602080505020303" pitchFamily="18" charset="0"/>
              </a:rPr>
              <a:t> </a:t>
            </a:r>
            <a:r>
              <a:rPr lang="en-US" sz="2000" dirty="0" smtClean="0">
                <a:latin typeface="Baskerville Old Face" panose="02020602080505020303" pitchFamily="18" charset="0"/>
              </a:rPr>
              <a:t>FYCSI students</a:t>
            </a:r>
          </a:p>
          <a:p>
            <a:r>
              <a:rPr lang="en-US" sz="2000" dirty="0">
                <a:latin typeface="Baskerville Old Face" panose="02020602080505020303" pitchFamily="18" charset="0"/>
              </a:rPr>
              <a:t>Students who have </a:t>
            </a:r>
            <a:r>
              <a:rPr lang="en-US" sz="2000" dirty="0" smtClean="0">
                <a:latin typeface="Baskerville Old Face" panose="02020602080505020303" pitchFamily="18" charset="0"/>
              </a:rPr>
              <a:t>received funding in the past will </a:t>
            </a:r>
            <a:r>
              <a:rPr lang="en-US" sz="2000" dirty="0" smtClean="0">
                <a:solidFill>
                  <a:srgbClr val="FF0000"/>
                </a:solidFill>
                <a:latin typeface="Baskerville Old Face" panose="02020602080505020303" pitchFamily="18" charset="0"/>
              </a:rPr>
              <a:t>NOT</a:t>
            </a:r>
            <a:r>
              <a:rPr lang="en-US" sz="2000" dirty="0" smtClean="0">
                <a:latin typeface="Baskerville Old Face" panose="02020602080505020303" pitchFamily="18" charset="0"/>
              </a:rPr>
              <a:t> have to be verified again. Once eligible always eligible.</a:t>
            </a:r>
          </a:p>
          <a:p>
            <a:r>
              <a:rPr lang="en-US" sz="2000" dirty="0" smtClean="0">
                <a:latin typeface="Baskerville Old Face" panose="02020602080505020303" pitchFamily="18" charset="0"/>
              </a:rPr>
              <a:t>I usually send an email with a roster template late May/Early June requesting a list of your returners that are </a:t>
            </a:r>
            <a:r>
              <a:rPr lang="en-US" sz="2000" b="1" dirty="0" smtClean="0">
                <a:solidFill>
                  <a:srgbClr val="FF0000"/>
                </a:solidFill>
                <a:latin typeface="Baskerville Old Face" panose="02020602080505020303" pitchFamily="18" charset="0"/>
              </a:rPr>
              <a:t>expected</a:t>
            </a:r>
            <a:r>
              <a:rPr lang="en-US" sz="2000" dirty="0" smtClean="0">
                <a:latin typeface="Baskerville Old Face" panose="02020602080505020303" pitchFamily="18" charset="0"/>
              </a:rPr>
              <a:t> to return in Fall. </a:t>
            </a:r>
            <a:r>
              <a:rPr lang="en-US" sz="2000" dirty="0" smtClean="0">
                <a:solidFill>
                  <a:srgbClr val="FF0000"/>
                </a:solidFill>
                <a:latin typeface="Baskerville Old Face" panose="02020602080505020303" pitchFamily="18" charset="0"/>
              </a:rPr>
              <a:t>You would notify us of non-returners as well.</a:t>
            </a:r>
          </a:p>
          <a:p>
            <a:r>
              <a:rPr lang="en-US" sz="2000" dirty="0" smtClean="0">
                <a:latin typeface="Baskerville Old Face" panose="02020602080505020303" pitchFamily="18" charset="0"/>
              </a:rPr>
              <a:t>You would also be cc’d on a letter from SED with similar communication  to college presidents in late June. This will be for </a:t>
            </a:r>
            <a:r>
              <a:rPr lang="en-US" sz="2000" dirty="0" smtClean="0">
                <a:solidFill>
                  <a:srgbClr val="FF0000"/>
                </a:solidFill>
                <a:latin typeface="Baskerville Old Face" panose="02020602080505020303" pitchFamily="18" charset="0"/>
              </a:rPr>
              <a:t>new and returning students.</a:t>
            </a:r>
          </a:p>
          <a:p>
            <a:r>
              <a:rPr lang="en-US" sz="2000" dirty="0" smtClean="0">
                <a:latin typeface="Baskerville Old Face" panose="02020602080505020303" pitchFamily="18" charset="0"/>
              </a:rPr>
              <a:t>Orphans often do not appear in the state system, so OCFS cannot verify them. Orphans are verified by the campus with supporting documentation. They will still have to complete a consent form as well, just for OCFS’ records.</a:t>
            </a:r>
          </a:p>
          <a:p>
            <a:r>
              <a:rPr lang="en-US" sz="2000" dirty="0" smtClean="0">
                <a:latin typeface="Baskerville Old Face" panose="02020602080505020303" pitchFamily="18" charset="0"/>
              </a:rPr>
              <a:t>Starting Fall 2022, the “Were You Ever a Foster Care, Ward of the Court, or Orphan?” question will be added to the TAP application. Those who answered yes will be routed to a link to download the consent form to send to OCFS. This was created to capture more eligible students.</a:t>
            </a:r>
            <a:endParaRPr lang="en-US" sz="2000" dirty="0">
              <a:latin typeface="Baskerville Old Face" panose="02020602080505020303" pitchFamily="18" charset="0"/>
            </a:endParaRPr>
          </a:p>
        </p:txBody>
      </p:sp>
      <p:sp>
        <p:nvSpPr>
          <p:cNvPr id="4" name="TextBox 3"/>
          <p:cNvSpPr txBox="1"/>
          <p:nvPr/>
        </p:nvSpPr>
        <p:spPr>
          <a:xfrm>
            <a:off x="1385455" y="221672"/>
            <a:ext cx="7943272" cy="769441"/>
          </a:xfrm>
          <a:prstGeom prst="rect">
            <a:avLst/>
          </a:prstGeom>
          <a:noFill/>
        </p:spPr>
        <p:txBody>
          <a:bodyPr wrap="square" rtlCol="0">
            <a:spAutoFit/>
          </a:bodyPr>
          <a:lstStyle/>
          <a:p>
            <a:pPr algn="ctr"/>
            <a:r>
              <a:rPr lang="en-US" sz="4400" b="1" dirty="0" smtClean="0">
                <a:latin typeface="+mj-lt"/>
              </a:rPr>
              <a:t>Process Reminders</a:t>
            </a:r>
            <a:endParaRPr lang="en-US" sz="4400" b="1" dirty="0">
              <a:latin typeface="+mj-lt"/>
            </a:endParaRPr>
          </a:p>
        </p:txBody>
      </p:sp>
    </p:spTree>
    <p:extLst>
      <p:ext uri="{BB962C8B-B14F-4D97-AF65-F5344CB8AC3E}">
        <p14:creationId xmlns:p14="http://schemas.microsoft.com/office/powerpoint/2010/main" val="325280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News!</a:t>
            </a:r>
            <a:endParaRPr lang="en-US" dirty="0"/>
          </a:p>
        </p:txBody>
      </p:sp>
      <p:sp>
        <p:nvSpPr>
          <p:cNvPr id="3" name="Content Placeholder 2"/>
          <p:cNvSpPr>
            <a:spLocks noGrp="1"/>
          </p:cNvSpPr>
          <p:nvPr>
            <p:ph idx="1"/>
          </p:nvPr>
        </p:nvSpPr>
        <p:spPr/>
        <p:txBody>
          <a:bodyPr/>
          <a:lstStyle/>
          <a:p>
            <a:r>
              <a:rPr lang="en-US" dirty="0" smtClean="0">
                <a:latin typeface="Baskerville Old Face" panose="02020602080505020303" pitchFamily="18" charset="0"/>
              </a:rPr>
              <a:t>In the Final NY State Budget there was a increase to from $7.2 million this year (21-22) to $8.16 million for (22-23) divided amongst the 3 sectors (SUNY, CUNY, Privates)</a:t>
            </a:r>
          </a:p>
          <a:p>
            <a:r>
              <a:rPr lang="en-US" dirty="0" smtClean="0">
                <a:latin typeface="Baskerville Old Face" panose="02020602080505020303" pitchFamily="18" charset="0"/>
              </a:rPr>
              <a:t>The years prior to 21-22 the FYCSI award has been $6 million. </a:t>
            </a:r>
          </a:p>
          <a:p>
            <a:r>
              <a:rPr lang="en-US" dirty="0" smtClean="0">
                <a:latin typeface="Baskerville Old Face" panose="02020602080505020303" pitchFamily="18" charset="0"/>
              </a:rPr>
              <a:t>The increase may or may not increase the per student award. I do not expect it to decrease. Further clarification in the next portion.</a:t>
            </a:r>
            <a:endParaRPr lang="en-US" dirty="0">
              <a:latin typeface="Baskerville Old Face" panose="02020602080505020303" pitchFamily="18" charset="0"/>
            </a:endParaRPr>
          </a:p>
        </p:txBody>
      </p:sp>
    </p:spTree>
    <p:extLst>
      <p:ext uri="{BB962C8B-B14F-4D97-AF65-F5344CB8AC3E}">
        <p14:creationId xmlns:p14="http://schemas.microsoft.com/office/powerpoint/2010/main" val="173541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0"/>
            <a:ext cx="10019144" cy="692727"/>
          </a:xfrm>
        </p:spPr>
        <p:txBody>
          <a:bodyPr/>
          <a:lstStyle/>
          <a:p>
            <a:pPr algn="ctr"/>
            <a:r>
              <a:rPr lang="en-US" dirty="0" smtClean="0"/>
              <a:t> Student Specifics</a:t>
            </a:r>
            <a:endParaRPr lang="en-US" dirty="0"/>
          </a:p>
        </p:txBody>
      </p:sp>
      <p:sp>
        <p:nvSpPr>
          <p:cNvPr id="3" name="Content Placeholder 2"/>
          <p:cNvSpPr>
            <a:spLocks noGrp="1"/>
          </p:cNvSpPr>
          <p:nvPr>
            <p:ph idx="1"/>
          </p:nvPr>
        </p:nvSpPr>
        <p:spPr>
          <a:xfrm>
            <a:off x="685801" y="1717965"/>
            <a:ext cx="10148454" cy="4719780"/>
          </a:xfrm>
        </p:spPr>
        <p:txBody>
          <a:bodyPr>
            <a:normAutofit fontScale="92500" lnSpcReduction="20000"/>
          </a:bodyPr>
          <a:lstStyle/>
          <a:p>
            <a:r>
              <a:rPr lang="en-US" sz="2400" dirty="0" smtClean="0">
                <a:latin typeface="Baskerville Old Face" panose="02020602080505020303" pitchFamily="18" charset="0"/>
              </a:rPr>
              <a:t>If you find students who think they may be eligible though the deadline has passed, encourage the student to submit a consent </a:t>
            </a:r>
            <a:r>
              <a:rPr lang="en-US" sz="2400" dirty="0">
                <a:latin typeface="Baskerville Old Face" panose="02020602080505020303" pitchFamily="18" charset="0"/>
              </a:rPr>
              <a:t>form to: </a:t>
            </a:r>
            <a:r>
              <a:rPr lang="en-US" sz="2400" dirty="0" smtClean="0">
                <a:latin typeface="Baskerville Old Face" panose="02020602080505020303" pitchFamily="18" charset="0"/>
                <a:hlinkClick r:id="rId2"/>
              </a:rPr>
              <a:t>FCY4College@ocfs.ny.gov</a:t>
            </a:r>
            <a:r>
              <a:rPr lang="en-US" sz="2400" dirty="0" smtClean="0">
                <a:latin typeface="Baskerville Old Face" panose="02020602080505020303" pitchFamily="18" charset="0"/>
              </a:rPr>
              <a:t> It is not guaranteed that funding will be available for the newly eligible students for this year.</a:t>
            </a:r>
          </a:p>
          <a:p>
            <a:r>
              <a:rPr lang="en-US" sz="2400" dirty="0" smtClean="0">
                <a:latin typeface="Baskerville Old Face" panose="02020602080505020303" pitchFamily="18" charset="0"/>
              </a:rPr>
              <a:t>There is </a:t>
            </a:r>
            <a:r>
              <a:rPr lang="en-US" sz="2400" dirty="0" smtClean="0">
                <a:solidFill>
                  <a:srgbClr val="FF0000"/>
                </a:solidFill>
                <a:latin typeface="Baskerville Old Face" panose="02020602080505020303" pitchFamily="18" charset="0"/>
              </a:rPr>
              <a:t>no</a:t>
            </a:r>
            <a:r>
              <a:rPr lang="en-US" sz="2400" dirty="0" smtClean="0">
                <a:latin typeface="Baskerville Old Face" panose="02020602080505020303" pitchFamily="18" charset="0"/>
              </a:rPr>
              <a:t> separation between </a:t>
            </a:r>
            <a:r>
              <a:rPr lang="en-US" sz="2400" dirty="0" smtClean="0">
                <a:solidFill>
                  <a:srgbClr val="FF0000"/>
                </a:solidFill>
                <a:latin typeface="Baskerville Old Face" panose="02020602080505020303" pitchFamily="18" charset="0"/>
              </a:rPr>
              <a:t>EOP and Non-EOP FYCSI youth</a:t>
            </a:r>
            <a:r>
              <a:rPr lang="en-US" sz="2400" dirty="0" smtClean="0">
                <a:latin typeface="Baskerville Old Face" panose="02020602080505020303" pitchFamily="18" charset="0"/>
              </a:rPr>
              <a:t>. The funds are drawn from the same source.</a:t>
            </a:r>
          </a:p>
          <a:p>
            <a:r>
              <a:rPr lang="en-US" sz="2400" dirty="0" smtClean="0">
                <a:latin typeface="Baskerville Old Face" panose="02020602080505020303" pitchFamily="18" charset="0"/>
              </a:rPr>
              <a:t>The award per student was </a:t>
            </a:r>
            <a:r>
              <a:rPr lang="en-US" sz="2400" dirty="0" smtClean="0">
                <a:solidFill>
                  <a:srgbClr val="FF0000"/>
                </a:solidFill>
                <a:latin typeface="Baskerville Old Face" panose="02020602080505020303" pitchFamily="18" charset="0"/>
              </a:rPr>
              <a:t>up to $9000 </a:t>
            </a:r>
            <a:r>
              <a:rPr lang="en-US" sz="2400" dirty="0" smtClean="0">
                <a:latin typeface="Baskerville Old Face" panose="02020602080505020303" pitchFamily="18" charset="0"/>
              </a:rPr>
              <a:t>for the 21-22 academic year. We </a:t>
            </a:r>
            <a:r>
              <a:rPr lang="en-US" sz="2400" dirty="0" smtClean="0">
                <a:solidFill>
                  <a:srgbClr val="FF0000"/>
                </a:solidFill>
                <a:latin typeface="Baskerville Old Face" panose="02020602080505020303" pitchFamily="18" charset="0"/>
              </a:rPr>
              <a:t>do not </a:t>
            </a:r>
            <a:r>
              <a:rPr lang="en-US" sz="2400" dirty="0" smtClean="0">
                <a:latin typeface="Baskerville Old Face" panose="02020602080505020303" pitchFamily="18" charset="0"/>
              </a:rPr>
              <a:t>know what the 22-23 award level will be. We will know have after we have the aggregate number of eligible youth. After that number sent to SED they will determine the amount via their formula. Please keep track of the funds as a report will be required from SED on fund usage. This report goes out every year. </a:t>
            </a:r>
          </a:p>
          <a:p>
            <a:r>
              <a:rPr lang="en-US" sz="2400" dirty="0" smtClean="0">
                <a:latin typeface="Baskerville Old Face" panose="02020602080505020303" pitchFamily="18" charset="0"/>
              </a:rPr>
              <a:t>Due to the form of payment it is imperative that community colleges accurately report out the amount of funds remaining on campus to the SUNY Budget Office. Failure to do so could hold up sending additional funds if needed.</a:t>
            </a:r>
          </a:p>
          <a:p>
            <a:r>
              <a:rPr lang="en-US" sz="2400" dirty="0" smtClean="0">
                <a:latin typeface="Baskerville Old Face" panose="02020602080505020303" pitchFamily="18" charset="0"/>
              </a:rPr>
              <a:t>If there is a situation where a student may need more than the threshold due to extenuating circumstances (i.e. intersession housing, food insecurity) please contact me.  </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997631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18673</TotalTime>
  <Words>1293</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Adobe Garamond Pro Bold</vt:lpstr>
      <vt:lpstr>Arial</vt:lpstr>
      <vt:lpstr>Baskerville Old Face</vt:lpstr>
      <vt:lpstr>Calibri</vt:lpstr>
      <vt:lpstr>Calibri Light</vt:lpstr>
      <vt:lpstr>Times New Roman</vt:lpstr>
      <vt:lpstr>Wingdings</vt:lpstr>
      <vt:lpstr>Celestial</vt:lpstr>
      <vt:lpstr>Foster Youth College Success Initiative  (FYCSI) FAP Director’s Meeting</vt:lpstr>
      <vt:lpstr>The Factors/Challenges Of YouTH IN Care Completing College in 21-22</vt:lpstr>
      <vt:lpstr>Fostering Youth SUCCESS (FYSA) “Moving Forward” data From 2020 </vt:lpstr>
      <vt:lpstr>What is the Foster youth College Success initiative?</vt:lpstr>
      <vt:lpstr>What Does it assist with?</vt:lpstr>
      <vt:lpstr>Eligibility Requirements</vt:lpstr>
      <vt:lpstr> </vt:lpstr>
      <vt:lpstr>Good News!</vt:lpstr>
      <vt:lpstr> Student Specifics</vt:lpstr>
      <vt:lpstr>Intersession Housing</vt:lpstr>
      <vt:lpstr>Intersession Continued</vt:lpstr>
      <vt:lpstr>SED FYCSI Reports</vt:lpstr>
      <vt:lpstr>Fostering College SUCCESS Program (FCSI) (Not to be confused with FYCSI)</vt:lpstr>
      <vt:lpstr>Emergency Response Support for Foster youth</vt:lpstr>
      <vt:lpstr>TWC Student Referral Checklist</vt:lpstr>
      <vt:lpstr>Fostering Excellence</vt:lpstr>
      <vt:lpstr>Making College A Success Guide</vt:lpstr>
      <vt:lpstr>Contact</vt:lpstr>
      <vt:lpstr>Questions?</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Youth College Success Initiative  (FYCSI)</dc:title>
  <dc:creator>Agyeman, Osei</dc:creator>
  <cp:lastModifiedBy>Agyeman, Osei</cp:lastModifiedBy>
  <cp:revision>152</cp:revision>
  <dcterms:created xsi:type="dcterms:W3CDTF">2018-09-19T13:25:00Z</dcterms:created>
  <dcterms:modified xsi:type="dcterms:W3CDTF">2022-04-26T19:43:18Z</dcterms:modified>
</cp:coreProperties>
</file>