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1" r:id="rId4"/>
    <p:sldId id="262" r:id="rId5"/>
    <p:sldId id="264" r:id="rId6"/>
    <p:sldId id="266" r:id="rId7"/>
    <p:sldId id="267" r:id="rId8"/>
    <p:sldId id="268" r:id="rId9"/>
    <p:sldId id="269" r:id="rId10"/>
    <p:sldId id="27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4AB"/>
    <a:srgbClr val="672666"/>
    <a:srgbClr val="001F4E"/>
    <a:srgbClr val="002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67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91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97596-2E5D-A648-9D56-B43760903CF3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1646-246F-1A4A-9F1A-C1A4DCB7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9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8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4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08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6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9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72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43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6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BC1646-246F-1A4A-9F1A-C1A4DCB731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9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8F28-12E3-2346-8468-5E332CAAE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E54A2-3CEA-D64F-BDF1-5C2CF89BB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642F2-DA96-4B48-966C-1712BD72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98E33-77B4-8440-BDDC-85C72883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D32F3-0ED7-E04C-85E3-F1810258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0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579CE-6C58-3342-A1D4-8F6B3C38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2EFEC-5848-4748-89E1-E06FB4F24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7F53D-E482-CC46-91CA-DCECE43CF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173DF-FA0A-784E-B88F-4117FF19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E67CE-8B2D-FF45-B20B-90E1F69C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0185A-8750-7D49-995C-97212AD630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A6BCE-4049-FD49-8A07-D29BD4422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39774-9B12-3345-9F2A-86977C70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38FC2-D326-264B-A117-CEB090C1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7C95C-6D5B-0540-A2E4-732FD528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3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C6AE8-4C38-5642-A29A-76652C1B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A3F8-9FBC-A544-9F3C-423BF0AE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E0B57-3748-0742-A518-EE3FB791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F804F-884B-954F-8038-5822E4FC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FE475-94DB-3441-A191-0B20DF1D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1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1C42-1CF5-614B-81F4-D92CE5C2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C5979-34E4-F04E-990E-20ADAFC2C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66926-B1C5-1948-9F65-207F70DC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FD53C-CBF2-CF4B-AF34-4FAF8EF5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C4400-66F7-6041-9F65-775E3F70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2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84AFB-8F5D-AE4C-8111-8E206AB4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44A3-FC0F-A249-9056-963BE5B4D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008978-AC6F-4549-BD4C-33EAA349F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848CB-F251-614F-988A-B3654DC6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1F20D-3B44-B14C-8813-9836981F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6DCD8-AC3E-D94C-8355-111C85A1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2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14B95-C19F-6B4E-9C62-51076B8B8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B49BB-A0D4-DE43-BB16-B35A236B2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E2B65-A596-0E45-BFB8-51E87DC8D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6EDC8-E086-3A49-9703-13BC8C13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3776D-9DAB-C24C-A0A3-E9E963935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72B0D-78CE-8949-85CC-2ED77577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8B343-74C5-F04C-9150-07E5B98D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B6B707-4AC7-AB43-B5AF-B840B22E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1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EB91-BAAB-D444-B955-82D8FF59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E3B7E-E68E-5C48-9EAB-35FEA82A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B88CC-9599-BB4A-A70D-18A2E890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9E7BD-C751-8F4B-BC2F-6A107CC1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8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DEBFC1-7AF0-F04E-B50D-8B3342680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2D6BC3-6F66-784C-94DD-BB108C47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8134A-C3EA-9540-9873-8F73E3A8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4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187A3-FDD6-F047-89DC-FFE35E88C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D2E0C-918D-F14A-B2F1-34DB0BE09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19478-D8FC-8540-B1DE-D9776EA31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E1157-D5C7-384F-AE06-F4E87DE5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A2FBF-782B-534C-A02F-F2714756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7255E-5275-4348-9DCC-BEC02BEFF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1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AFF70-8336-4046-BFFD-289949E2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7F3680-683A-1E46-A4EE-10A07D3CA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1DC8B-2066-A74C-9445-1DD268851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58219-F995-6C45-9DBB-54951E26A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B04B2-B36F-8349-A0A1-8F4D3D66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BDC62-7C92-4641-83BB-B9607906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FD5E0F-94CE-AB49-B139-C62CE75B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17A46-1791-D745-B0A3-EEFCED612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C2DB2-0886-7B48-A6F3-BF7FC8C28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0888D-4A71-2541-BE8B-529F9732D0D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91CAB-8B90-B745-93D7-50094F1C2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11977-B5CB-2A4B-ADE2-C2BF40909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EB7F-075A-8C47-A3DF-D00F49FF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3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15B8DE-8652-3349-89A7-95B64FA716C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DB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CA505A-881F-1A4A-88CE-582A96EF6887}"/>
              </a:ext>
            </a:extLst>
          </p:cNvPr>
          <p:cNvSpPr/>
          <p:nvPr/>
        </p:nvSpPr>
        <p:spPr>
          <a:xfrm>
            <a:off x="1" y="0"/>
            <a:ext cx="4531800" cy="6858000"/>
          </a:xfrm>
          <a:prstGeom prst="rect">
            <a:avLst/>
          </a:prstGeom>
          <a:solidFill>
            <a:srgbClr val="672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65C52C-6ED7-4448-95F6-8DE980BE9F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274"/>
          <a:stretch/>
        </p:blipFill>
        <p:spPr>
          <a:xfrm>
            <a:off x="438945" y="1769832"/>
            <a:ext cx="1518404" cy="1455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BAAC33-E9F3-144D-929D-8B85ACD4D501}"/>
              </a:ext>
            </a:extLst>
          </p:cNvPr>
          <p:cNvSpPr txBox="1"/>
          <p:nvPr/>
        </p:nvSpPr>
        <p:spPr>
          <a:xfrm>
            <a:off x="4883742" y="2044005"/>
            <a:ext cx="71541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001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 Financial Aid Professionals </a:t>
            </a:r>
            <a:r>
              <a:rPr lang="en-US" sz="3000" dirty="0" smtClean="0">
                <a:solidFill>
                  <a:srgbClr val="001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</a:t>
            </a:r>
            <a:endParaRPr lang="en-US" sz="3000" dirty="0" smtClean="0">
              <a:solidFill>
                <a:srgbClr val="001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AF50B5-F939-CF44-960C-3EAE79DDFCE0}"/>
              </a:ext>
            </a:extLst>
          </p:cNvPr>
          <p:cNvCxnSpPr/>
          <p:nvPr/>
        </p:nvCxnSpPr>
        <p:spPr>
          <a:xfrm>
            <a:off x="4531801" y="-8092"/>
            <a:ext cx="0" cy="3333135"/>
          </a:xfrm>
          <a:prstGeom prst="line">
            <a:avLst/>
          </a:prstGeom>
          <a:ln w="152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85311A9-0669-8A47-BDE2-7082927DEF72}"/>
              </a:ext>
            </a:extLst>
          </p:cNvPr>
          <p:cNvCxnSpPr/>
          <p:nvPr/>
        </p:nvCxnSpPr>
        <p:spPr>
          <a:xfrm>
            <a:off x="9602547" y="4790488"/>
            <a:ext cx="2589452" cy="0"/>
          </a:xfrm>
          <a:prstGeom prst="line">
            <a:avLst/>
          </a:prstGeom>
          <a:ln w="152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1608256-D41E-7949-9F8B-A7E248C43ECB}"/>
              </a:ext>
            </a:extLst>
          </p:cNvPr>
          <p:cNvSpPr txBox="1"/>
          <p:nvPr/>
        </p:nvSpPr>
        <p:spPr>
          <a:xfrm>
            <a:off x="7098030" y="4601109"/>
            <a:ext cx="1978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001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28, 2022</a:t>
            </a:r>
            <a:endParaRPr lang="en-US" dirty="0">
              <a:solidFill>
                <a:srgbClr val="001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6022" y="4974487"/>
            <a:ext cx="4551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1F4E"/>
                </a:solidFill>
              </a:rPr>
              <a:t>Presented by: Cheryl </a:t>
            </a:r>
            <a:r>
              <a:rPr lang="en-US" dirty="0" smtClean="0">
                <a:solidFill>
                  <a:srgbClr val="001F4E"/>
                </a:solidFill>
              </a:rPr>
              <a:t>Hamilton</a:t>
            </a:r>
          </a:p>
          <a:p>
            <a:r>
              <a:rPr lang="en-US" dirty="0" smtClean="0">
                <a:solidFill>
                  <a:srgbClr val="001F4E"/>
                </a:solidFill>
              </a:rPr>
              <a:t>Interim Student Advocate &amp;</a:t>
            </a:r>
            <a:endParaRPr lang="en-US" dirty="0" smtClean="0">
              <a:solidFill>
                <a:srgbClr val="001F4E"/>
              </a:solidFill>
            </a:endParaRPr>
          </a:p>
          <a:p>
            <a:r>
              <a:rPr lang="en-US" dirty="0" smtClean="0">
                <a:solidFill>
                  <a:srgbClr val="001F4E"/>
                </a:solidFill>
              </a:rPr>
              <a:t>Executive Director of Opportunity Programs</a:t>
            </a:r>
            <a:endParaRPr lang="en-US" dirty="0">
              <a:solidFill>
                <a:srgbClr val="001F4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7653" y="2174289"/>
            <a:ext cx="2931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 Educational Opportunity Program</a:t>
            </a:r>
          </a:p>
        </p:txBody>
      </p:sp>
    </p:spTree>
    <p:extLst>
      <p:ext uri="{BB962C8B-B14F-4D97-AF65-F5344CB8AC3E}">
        <p14:creationId xmlns:p14="http://schemas.microsoft.com/office/powerpoint/2010/main" val="2919431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4738" y="1120511"/>
            <a:ext cx="84051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rgbClr val="002F87"/>
                </a:solidFill>
              </a:rPr>
              <a:t>Verification of Public Assistance</a:t>
            </a:r>
            <a:endParaRPr lang="en-US" sz="4500" dirty="0" smtClean="0">
              <a:solidFill>
                <a:srgbClr val="002F87"/>
              </a:solidFill>
            </a:endParaRPr>
          </a:p>
          <a:p>
            <a:pPr algn="ctr"/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2405789"/>
            <a:ext cx="92019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Signed statement from school counselor or official letterhead is acceptable</a:t>
            </a:r>
          </a:p>
          <a:p>
            <a:pPr lvl="0"/>
            <a:endParaRPr lang="en-US" sz="3500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290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15B8DE-8652-3349-89A7-95B64FA716C0}"/>
              </a:ext>
            </a:extLst>
          </p:cNvPr>
          <p:cNvSpPr/>
          <p:nvPr/>
        </p:nvSpPr>
        <p:spPr>
          <a:xfrm>
            <a:off x="-1" y="-8092"/>
            <a:ext cx="12192000" cy="6858000"/>
          </a:xfrm>
          <a:prstGeom prst="rect">
            <a:avLst/>
          </a:prstGeom>
          <a:solidFill>
            <a:srgbClr val="BDB4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CA505A-881F-1A4A-88CE-582A96EF6887}"/>
              </a:ext>
            </a:extLst>
          </p:cNvPr>
          <p:cNvSpPr/>
          <p:nvPr/>
        </p:nvSpPr>
        <p:spPr>
          <a:xfrm>
            <a:off x="1" y="0"/>
            <a:ext cx="4531800" cy="6858000"/>
          </a:xfrm>
          <a:prstGeom prst="rect">
            <a:avLst/>
          </a:prstGeom>
          <a:solidFill>
            <a:srgbClr val="672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65C52C-6ED7-4448-95F6-8DE980BE9F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274"/>
          <a:stretch/>
        </p:blipFill>
        <p:spPr>
          <a:xfrm>
            <a:off x="416041" y="1973756"/>
            <a:ext cx="1518404" cy="14552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BAAC33-E9F3-144D-929D-8B85ACD4D501}"/>
              </a:ext>
            </a:extLst>
          </p:cNvPr>
          <p:cNvSpPr txBox="1"/>
          <p:nvPr/>
        </p:nvSpPr>
        <p:spPr>
          <a:xfrm>
            <a:off x="6808649" y="1603791"/>
            <a:ext cx="335343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1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AF50B5-F939-CF44-960C-3EAE79DDFCE0}"/>
              </a:ext>
            </a:extLst>
          </p:cNvPr>
          <p:cNvCxnSpPr/>
          <p:nvPr/>
        </p:nvCxnSpPr>
        <p:spPr>
          <a:xfrm>
            <a:off x="4531801" y="-8092"/>
            <a:ext cx="0" cy="3333135"/>
          </a:xfrm>
          <a:prstGeom prst="line">
            <a:avLst/>
          </a:prstGeom>
          <a:ln w="152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1608256-D41E-7949-9F8B-A7E248C43ECB}"/>
              </a:ext>
            </a:extLst>
          </p:cNvPr>
          <p:cNvSpPr txBox="1"/>
          <p:nvPr/>
        </p:nvSpPr>
        <p:spPr>
          <a:xfrm>
            <a:off x="5818983" y="2771045"/>
            <a:ext cx="3491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 smtClean="0">
                <a:solidFill>
                  <a:srgbClr val="001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3000" dirty="0">
              <a:solidFill>
                <a:srgbClr val="001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85947" y="3334881"/>
            <a:ext cx="455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1F4E"/>
                </a:solidFill>
              </a:rPr>
              <a:t>Cheryl.Hamilton@suny.edu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47653" y="2347435"/>
            <a:ext cx="2931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 Educational Opportunity Program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8AF50B5-F939-CF44-960C-3EAE79DDFCE0}"/>
              </a:ext>
            </a:extLst>
          </p:cNvPr>
          <p:cNvCxnSpPr/>
          <p:nvPr/>
        </p:nvCxnSpPr>
        <p:spPr>
          <a:xfrm>
            <a:off x="6042990" y="4355788"/>
            <a:ext cx="4594860" cy="0"/>
          </a:xfrm>
          <a:prstGeom prst="line">
            <a:avLst/>
          </a:prstGeom>
          <a:ln w="152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97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519" y="1004887"/>
            <a:ext cx="64696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2F87"/>
                </a:solidFill>
              </a:rPr>
              <a:t>EOP Award Levels 2022/23</a:t>
            </a:r>
            <a:endParaRPr lang="en-US" sz="4500" dirty="0">
              <a:solidFill>
                <a:srgbClr val="002F8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4101" y="2471883"/>
            <a:ext cx="1020745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002F87"/>
                </a:solidFill>
              </a:rPr>
              <a:t>State </a:t>
            </a:r>
            <a:r>
              <a:rPr lang="en-US" sz="3000" dirty="0">
                <a:solidFill>
                  <a:srgbClr val="002F87"/>
                </a:solidFill>
              </a:rPr>
              <a:t>Operated – Average Award 3200, Max Award $</a:t>
            </a:r>
            <a:r>
              <a:rPr lang="en-US" sz="3000" dirty="0" smtClean="0">
                <a:solidFill>
                  <a:srgbClr val="002F87"/>
                </a:solidFill>
              </a:rPr>
              <a:t>5,500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2F87"/>
              </a:solidFill>
            </a:endParaRPr>
          </a:p>
          <a:p>
            <a:endParaRPr lang="en-US" sz="3000" dirty="0">
              <a:solidFill>
                <a:srgbClr val="002F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002F87"/>
                </a:solidFill>
              </a:rPr>
              <a:t>Community </a:t>
            </a:r>
            <a:r>
              <a:rPr lang="en-US" sz="3000" dirty="0">
                <a:solidFill>
                  <a:srgbClr val="002F87"/>
                </a:solidFill>
              </a:rPr>
              <a:t>College – Average Award TBD, Max Award $2,000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7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18634" y="1082928"/>
            <a:ext cx="488251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>
                <a:solidFill>
                  <a:srgbClr val="002F87"/>
                </a:solidFill>
              </a:rPr>
              <a:t>EOP Ambassadors </a:t>
            </a:r>
            <a:endParaRPr lang="en-US" sz="4500" dirty="0">
              <a:solidFill>
                <a:srgbClr val="002F8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4397" y="2293765"/>
            <a:ext cx="4583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F87"/>
                </a:solidFill>
              </a:rPr>
              <a:t>25 students for </a:t>
            </a:r>
            <a:r>
              <a:rPr lang="en-US" sz="3000" dirty="0" smtClean="0">
                <a:solidFill>
                  <a:srgbClr val="002F87"/>
                </a:solidFill>
              </a:rPr>
              <a:t>2022/23</a:t>
            </a:r>
          </a:p>
          <a:p>
            <a:endParaRPr lang="en-US" sz="3000" dirty="0">
              <a:solidFill>
                <a:srgbClr val="002F8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002F87"/>
                </a:solidFill>
              </a:rPr>
              <a:t>Award </a:t>
            </a:r>
            <a:r>
              <a:rPr lang="en-US" sz="3000" dirty="0">
                <a:solidFill>
                  <a:srgbClr val="002F87"/>
                </a:solidFill>
              </a:rPr>
              <a:t>- $5,000</a:t>
            </a:r>
          </a:p>
        </p:txBody>
      </p:sp>
    </p:spTree>
    <p:extLst>
      <p:ext uri="{BB962C8B-B14F-4D97-AF65-F5344CB8AC3E}">
        <p14:creationId xmlns:p14="http://schemas.microsoft.com/office/powerpoint/2010/main" val="391132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91840" y="1082928"/>
            <a:ext cx="755523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err="1">
                <a:solidFill>
                  <a:srgbClr val="002F87"/>
                </a:solidFill>
              </a:rPr>
              <a:t>PreMed</a:t>
            </a:r>
            <a:r>
              <a:rPr lang="en-US" sz="4500" dirty="0">
                <a:solidFill>
                  <a:srgbClr val="002F87"/>
                </a:solidFill>
              </a:rPr>
              <a:t> Opportunity Program</a:t>
            </a:r>
            <a:endParaRPr lang="en-US" sz="4500" dirty="0">
              <a:solidFill>
                <a:srgbClr val="002F8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8674" y="2054083"/>
            <a:ext cx="108184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002F87"/>
                </a:solidFill>
              </a:rPr>
              <a:t> 19 </a:t>
            </a:r>
            <a:r>
              <a:rPr lang="en-US" sz="3000" dirty="0">
                <a:solidFill>
                  <a:srgbClr val="002F87"/>
                </a:solidFill>
              </a:rPr>
              <a:t>continuing students, 20 new </a:t>
            </a:r>
            <a:r>
              <a:rPr lang="en-US" sz="3000" dirty="0" smtClean="0">
                <a:solidFill>
                  <a:srgbClr val="002F87"/>
                </a:solidFill>
              </a:rPr>
              <a:t>students</a:t>
            </a:r>
          </a:p>
          <a:p>
            <a:endParaRPr lang="en-US" sz="3000" dirty="0">
              <a:solidFill>
                <a:srgbClr val="002F8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F87"/>
                </a:solidFill>
              </a:rPr>
              <a:t> </a:t>
            </a:r>
            <a:r>
              <a:rPr lang="en-US" sz="3000" dirty="0" smtClean="0">
                <a:solidFill>
                  <a:srgbClr val="002F87"/>
                </a:solidFill>
              </a:rPr>
              <a:t>Award </a:t>
            </a:r>
            <a:r>
              <a:rPr lang="en-US" sz="3000" dirty="0">
                <a:solidFill>
                  <a:srgbClr val="002F87"/>
                </a:solidFill>
              </a:rPr>
              <a:t>- $</a:t>
            </a:r>
            <a:r>
              <a:rPr lang="en-US" sz="3000" dirty="0" smtClean="0">
                <a:solidFill>
                  <a:srgbClr val="002F87"/>
                </a:solidFill>
              </a:rPr>
              <a:t>4,000</a:t>
            </a:r>
          </a:p>
          <a:p>
            <a:endParaRPr lang="en-US" sz="3000" dirty="0">
              <a:solidFill>
                <a:srgbClr val="002F8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2F87"/>
                </a:solidFill>
              </a:rPr>
              <a:t> </a:t>
            </a:r>
            <a:r>
              <a:rPr lang="en-US" sz="3000" dirty="0" smtClean="0">
                <a:solidFill>
                  <a:srgbClr val="002F87"/>
                </a:solidFill>
              </a:rPr>
              <a:t>Plans </a:t>
            </a:r>
            <a:r>
              <a:rPr lang="en-US" sz="3000" dirty="0">
                <a:solidFill>
                  <a:srgbClr val="002F87"/>
                </a:solidFill>
              </a:rPr>
              <a:t>underway to provide awards at graduate/professional level</a:t>
            </a:r>
          </a:p>
        </p:txBody>
      </p:sp>
    </p:spTree>
    <p:extLst>
      <p:ext uri="{BB962C8B-B14F-4D97-AF65-F5344CB8AC3E}">
        <p14:creationId xmlns:p14="http://schemas.microsoft.com/office/powerpoint/2010/main" val="68655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31801" y="827089"/>
            <a:ext cx="5504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2F87"/>
                </a:solidFill>
              </a:rPr>
              <a:t>Persistence Fund</a:t>
            </a:r>
            <a:endParaRPr lang="en-US" sz="4500" dirty="0" smtClean="0">
              <a:solidFill>
                <a:srgbClr val="002F87"/>
              </a:solidFill>
            </a:endParaRPr>
          </a:p>
          <a:p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1565753"/>
            <a:ext cx="920190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Address funding gaps for students in jeopardy of leaving without degree</a:t>
            </a:r>
          </a:p>
          <a:p>
            <a:pPr lvl="0"/>
            <a:endParaRPr lang="en-US" sz="3500" dirty="0" smtClean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Up to $2,000</a:t>
            </a:r>
          </a:p>
          <a:p>
            <a:pPr lvl="0"/>
            <a:endParaRPr lang="en-US" sz="3500" dirty="0" smtClean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Non-tuition costs</a:t>
            </a:r>
          </a:p>
          <a:p>
            <a:pPr lvl="0"/>
            <a:endParaRPr lang="en-US" sz="3500" dirty="0" smtClean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Likely four disbursements again next year</a:t>
            </a:r>
          </a:p>
          <a:p>
            <a:endParaRPr lang="en-US" sz="3500" b="1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47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31801" y="827089"/>
            <a:ext cx="5504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2F87"/>
                </a:solidFill>
              </a:rPr>
              <a:t>New Programs</a:t>
            </a:r>
            <a:endParaRPr lang="en-US" sz="4500" dirty="0" smtClean="0">
              <a:solidFill>
                <a:srgbClr val="002F87"/>
              </a:solidFill>
            </a:endParaRPr>
          </a:p>
          <a:p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2186942"/>
            <a:ext cx="920190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Corning, Cayuga, Tompkins-Cortland and Rockland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Now on 54 of the 64 SUNY campuses</a:t>
            </a:r>
          </a:p>
          <a:p>
            <a:endParaRPr lang="en-US" sz="3500" b="1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9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7727" y="1043423"/>
            <a:ext cx="84051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rgbClr val="002F87"/>
                </a:solidFill>
              </a:rPr>
              <a:t>EOP Verification Pilot for 2022/23</a:t>
            </a:r>
            <a:endParaRPr lang="en-US" sz="4500" dirty="0" smtClean="0">
              <a:solidFill>
                <a:srgbClr val="002F87"/>
              </a:solidFill>
            </a:endParaRPr>
          </a:p>
          <a:p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2404112"/>
            <a:ext cx="92019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Three campuses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Streamline process</a:t>
            </a:r>
          </a:p>
          <a:p>
            <a:endParaRPr lang="en-US" sz="3500" b="1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3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4738" y="1120511"/>
            <a:ext cx="840511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rgbClr val="002F87"/>
                </a:solidFill>
              </a:rPr>
              <a:t>Self Employment and EOP Economic Eligibility</a:t>
            </a:r>
            <a:endParaRPr lang="en-US" sz="4500" dirty="0" smtClean="0">
              <a:solidFill>
                <a:srgbClr val="002F87"/>
              </a:solidFill>
            </a:endParaRPr>
          </a:p>
          <a:p>
            <a:pPr algn="ctr"/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2822630"/>
            <a:ext cx="92019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Campuses may request a signed affidavit stating income</a:t>
            </a:r>
          </a:p>
          <a:p>
            <a:pPr lvl="0"/>
            <a:endParaRPr lang="en-US" sz="3500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6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E25EF48-3F3C-684C-8C25-CB391A7460E5}"/>
              </a:ext>
            </a:extLst>
          </p:cNvPr>
          <p:cNvGrpSpPr/>
          <p:nvPr/>
        </p:nvGrpSpPr>
        <p:grpSpPr>
          <a:xfrm>
            <a:off x="0" y="6076334"/>
            <a:ext cx="12192000" cy="781666"/>
            <a:chOff x="0" y="6076334"/>
            <a:chExt cx="12192000" cy="781666"/>
          </a:xfrm>
          <a:solidFill>
            <a:srgbClr val="BDB4AB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F832FAC-9066-A54F-B49A-783F72C80A5D}"/>
                </a:ext>
              </a:extLst>
            </p:cNvPr>
            <p:cNvSpPr/>
            <p:nvPr/>
          </p:nvSpPr>
          <p:spPr>
            <a:xfrm>
              <a:off x="0" y="6076335"/>
              <a:ext cx="12192000" cy="7816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98901C-9CA4-D041-B948-D3B4894B6476}"/>
                </a:ext>
              </a:extLst>
            </p:cNvPr>
            <p:cNvSpPr/>
            <p:nvPr/>
          </p:nvSpPr>
          <p:spPr>
            <a:xfrm>
              <a:off x="1" y="6076334"/>
              <a:ext cx="4531800" cy="781666"/>
            </a:xfrm>
            <a:prstGeom prst="rect">
              <a:avLst/>
            </a:prstGeom>
            <a:solidFill>
              <a:srgbClr val="672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539BF64-8FA1-9946-A2AB-5ED4A083A5F1}"/>
              </a:ext>
            </a:extLst>
          </p:cNvPr>
          <p:cNvSpPr txBox="1"/>
          <p:nvPr/>
        </p:nvSpPr>
        <p:spPr>
          <a:xfrm>
            <a:off x="6717827" y="2851611"/>
            <a:ext cx="4312024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4738" y="1120511"/>
            <a:ext cx="84051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rgbClr val="002F87"/>
                </a:solidFill>
              </a:rPr>
              <a:t>Statement of Non-filing</a:t>
            </a:r>
            <a:endParaRPr lang="en-US" sz="4500" dirty="0" smtClean="0">
              <a:solidFill>
                <a:srgbClr val="002F87"/>
              </a:solidFill>
            </a:endParaRPr>
          </a:p>
          <a:p>
            <a:pPr algn="ctr"/>
            <a:endParaRPr lang="en-US" sz="4500" b="1" dirty="0">
              <a:solidFill>
                <a:srgbClr val="002F8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0818" y="2405789"/>
            <a:ext cx="920190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If unable to get IRS verification, signed statement from income earner is acceptable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3500" dirty="0">
              <a:solidFill>
                <a:srgbClr val="002F87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500" dirty="0" smtClean="0">
                <a:solidFill>
                  <a:srgbClr val="002F87"/>
                </a:solidFill>
              </a:rPr>
              <a:t>Must state income earned, verification of income (if appropriate) and reasons they were unable to get IRS verification</a:t>
            </a:r>
          </a:p>
          <a:p>
            <a:pPr lvl="0"/>
            <a:endParaRPr lang="en-US" sz="3500" dirty="0">
              <a:solidFill>
                <a:srgbClr val="002F87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" y="111773"/>
            <a:ext cx="3312795" cy="9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70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233</Words>
  <Application>Microsoft Office PowerPoint</Application>
  <PresentationFormat>Widescreen</PresentationFormat>
  <Paragraphs>67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Schillinger, David</dc:creator>
  <cp:lastModifiedBy>Razzano, Wendy</cp:lastModifiedBy>
  <cp:revision>75</cp:revision>
  <dcterms:created xsi:type="dcterms:W3CDTF">2019-03-12T13:30:08Z</dcterms:created>
  <dcterms:modified xsi:type="dcterms:W3CDTF">2022-04-26T14:49:23Z</dcterms:modified>
</cp:coreProperties>
</file>