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  <p:sldMasterId id="2147483660" r:id="rId5"/>
    <p:sldMasterId id="2147483674" r:id="rId6"/>
  </p:sldMasterIdLst>
  <p:notesMasterIdLst>
    <p:notesMasterId r:id="rId15"/>
  </p:notesMasterIdLst>
  <p:handoutMasterIdLst>
    <p:handoutMasterId r:id="rId16"/>
  </p:handout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wne, Trevor (OTDA)" initials="BT(" lastIdx="1" clrIdx="0">
    <p:extLst>
      <p:ext uri="{19B8F6BF-5375-455C-9EA6-DF929625EA0E}">
        <p15:presenceInfo xmlns:p15="http://schemas.microsoft.com/office/powerpoint/2012/main" userId="S::Trevor.Browne@otda.ny.gov::ca82bceb-448c-48fc-b310-3fbc08e119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66A"/>
    <a:srgbClr val="002D72"/>
    <a:srgbClr val="523178"/>
    <a:srgbClr val="002D73"/>
    <a:srgbClr val="64656A"/>
    <a:srgbClr val="646569"/>
    <a:srgbClr val="553278"/>
    <a:srgbClr val="0076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E7B03-8E11-451D-8386-E371DBD4F3B7}" v="8" dt="2022-04-27T13:52:05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27" autoAdjust="0"/>
  </p:normalViewPr>
  <p:slideViewPr>
    <p:cSldViewPr>
      <p:cViewPr varScale="1">
        <p:scale>
          <a:sx n="142" d="100"/>
          <a:sy n="142" d="100"/>
        </p:scale>
        <p:origin x="102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E33C06-10AF-4127-A6B3-8B0839A348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92F5B8-9BBE-4A25-BD9A-66273B6583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16D4A-FD4F-4D83-BFA1-E04B96D359CE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0B0838-E120-4797-B602-65242212C4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D0A395-02B8-467B-8D70-D4C2097D9C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B221E-63BB-4B12-932E-995D29FD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69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D3774B-CACF-4F72-8586-708E31D685FE}" type="datetimeFigureOut">
              <a:rPr lang="en-US"/>
              <a:pPr>
                <a:defRPr/>
              </a:pPr>
              <a:t>4/27/2022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FE109B-F570-4D95-8956-D767AB491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978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569464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0" indent="0">
              <a:buNone/>
              <a:defRPr lang="en-US" sz="2800" b="1" baseline="0" smtClean="0">
                <a:solidFill>
                  <a:srgbClr val="63666A"/>
                </a:solidFill>
                <a:latin typeface="Arial" charset="0"/>
                <a:cs typeface="Arial" charset="0"/>
              </a:defRPr>
            </a:lvl1pPr>
            <a:lvl2pPr marL="457200" indent="0">
              <a:buNone/>
              <a:defRPr lang="en-US" smtClean="0">
                <a:latin typeface="Calibri" pitchFamily="34" charset="0"/>
                <a:cs typeface="Arial" charset="0"/>
              </a:defRPr>
            </a:lvl2pPr>
            <a:lvl3pPr marL="914400" indent="0">
              <a:buNone/>
              <a:defRPr lang="en-US" smtClean="0">
                <a:latin typeface="Calibri" pitchFamily="34" charset="0"/>
                <a:cs typeface="Arial" charset="0"/>
              </a:defRPr>
            </a:lvl3pPr>
            <a:lvl4pPr marL="1371600" indent="0">
              <a:buNone/>
              <a:defRPr lang="en-US" smtClean="0">
                <a:latin typeface="Calibri" pitchFamily="34" charset="0"/>
                <a:cs typeface="Arial" charset="0"/>
              </a:defRPr>
            </a:lvl4pPr>
            <a:lvl5pPr marL="1828800" indent="0">
              <a:buNone/>
              <a:defRPr lang="en-US">
                <a:latin typeface="Calibri" pitchFamily="34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516D5B5-8C01-4DB8-86AB-6B85CD1FB7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809750"/>
            <a:ext cx="7886700" cy="758206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85229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28646-0CFF-46EB-A112-ED940456DE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1733550"/>
            <a:ext cx="464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en-US" sz="4000" b="1" dirty="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 charset="0"/>
              <a:buNone/>
            </a:pPr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69323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48" y="1353312"/>
            <a:ext cx="8229600" cy="3394075"/>
          </a:xfrm>
        </p:spPr>
        <p:txBody>
          <a:bodyPr/>
          <a:lstStyle>
            <a:lvl1pPr>
              <a:defRPr sz="2400">
                <a:solidFill>
                  <a:srgbClr val="63666A"/>
                </a:solidFill>
              </a:defRPr>
            </a:lvl1pPr>
            <a:lvl2pPr>
              <a:defRPr sz="2400">
                <a:solidFill>
                  <a:srgbClr val="63666A"/>
                </a:solidFill>
              </a:defRPr>
            </a:lvl2pPr>
            <a:lvl3pPr>
              <a:defRPr>
                <a:solidFill>
                  <a:srgbClr val="63666A"/>
                </a:solidFill>
              </a:defRPr>
            </a:lvl3pPr>
            <a:lvl4pPr>
              <a:defRPr>
                <a:solidFill>
                  <a:srgbClr val="63666A"/>
                </a:solidFill>
              </a:defRPr>
            </a:lvl4pPr>
            <a:lvl5pPr>
              <a:defRPr>
                <a:solidFill>
                  <a:srgbClr val="63666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438912"/>
            <a:ext cx="8686800" cy="5852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0753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400">
                <a:solidFill>
                  <a:srgbClr val="63666A"/>
                </a:solidFill>
              </a:defRPr>
            </a:lvl1pPr>
            <a:lvl2pPr>
              <a:defRPr sz="2400">
                <a:solidFill>
                  <a:srgbClr val="63666A"/>
                </a:solidFill>
              </a:defRPr>
            </a:lvl2pPr>
            <a:lvl3pPr>
              <a:defRPr sz="2400">
                <a:solidFill>
                  <a:srgbClr val="63666A"/>
                </a:solidFill>
              </a:defRPr>
            </a:lvl3pPr>
            <a:lvl4pPr>
              <a:defRPr sz="2400">
                <a:solidFill>
                  <a:srgbClr val="63666A"/>
                </a:solidFill>
              </a:defRPr>
            </a:lvl4pPr>
            <a:lvl5pPr>
              <a:defRPr sz="2400">
                <a:solidFill>
                  <a:srgbClr val="63666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400">
                <a:solidFill>
                  <a:srgbClr val="63666A"/>
                </a:solidFill>
              </a:defRPr>
            </a:lvl1pPr>
            <a:lvl2pPr>
              <a:defRPr sz="2400">
                <a:solidFill>
                  <a:srgbClr val="63666A"/>
                </a:solidFill>
              </a:defRPr>
            </a:lvl2pPr>
            <a:lvl3pPr>
              <a:defRPr sz="2400">
                <a:solidFill>
                  <a:srgbClr val="63666A"/>
                </a:solidFill>
              </a:defRPr>
            </a:lvl3pPr>
            <a:lvl4pPr>
              <a:defRPr sz="2400">
                <a:solidFill>
                  <a:srgbClr val="63666A"/>
                </a:solidFill>
              </a:defRPr>
            </a:lvl4pPr>
            <a:lvl5pPr>
              <a:defRPr sz="2400">
                <a:solidFill>
                  <a:srgbClr val="63666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438912"/>
            <a:ext cx="8686800" cy="585216"/>
          </a:xfrm>
        </p:spPr>
        <p:txBody>
          <a:bodyPr/>
          <a:lstStyle>
            <a:lvl1pPr>
              <a:defRPr>
                <a:solidFill>
                  <a:srgbClr val="002D7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236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438912"/>
            <a:ext cx="8686800" cy="585216"/>
          </a:xfrm>
        </p:spPr>
        <p:txBody>
          <a:bodyPr/>
          <a:lstStyle>
            <a:lvl1pPr>
              <a:defRPr>
                <a:solidFill>
                  <a:srgbClr val="002D7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979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 hidden="1">
            <a:extLst>
              <a:ext uri="{FF2B5EF4-FFF2-40B4-BE49-F238E27FC236}">
                <a16:creationId xmlns:a16="http://schemas.microsoft.com/office/drawing/2014/main" id="{34C3A62C-B598-4621-B591-940A9CAD3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575" y="438150"/>
            <a:ext cx="8686800" cy="58521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791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>
                <a:solidFill>
                  <a:srgbClr val="63666A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>
                <a:solidFill>
                  <a:srgbClr val="002D7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12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CCBA2-8C02-442A-A608-1B1D990988FF}" type="datetime4">
              <a:rPr lang="en-US" smtClean="0"/>
              <a:t>April 27, 2022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white">
          <a:xfrm>
            <a:off x="0" y="3714750"/>
            <a:ext cx="9144000" cy="1485900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 userDrawn="1"/>
        </p:nvSpPr>
        <p:spPr bwMode="blackWhite">
          <a:xfrm>
            <a:off x="0" y="3714750"/>
            <a:ext cx="9144000" cy="76200"/>
          </a:xfrm>
          <a:prstGeom prst="rect">
            <a:avLst/>
          </a:prstGeom>
          <a:solidFill>
            <a:srgbClr val="5231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10" descr="New York State Office of Temporary and Disability Assistance logo.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438150"/>
            <a:ext cx="4206875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blackWhite">
          <a:xfrm>
            <a:off x="0" y="1581150"/>
            <a:ext cx="5334000" cy="2743200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 userDrawn="1"/>
        </p:nvSpPr>
        <p:spPr bwMode="blackWhite">
          <a:xfrm>
            <a:off x="0" y="1539875"/>
            <a:ext cx="5334000" cy="82550"/>
          </a:xfrm>
          <a:prstGeom prst="rect">
            <a:avLst/>
          </a:prstGeom>
          <a:solidFill>
            <a:srgbClr val="5231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54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95838"/>
            <a:ext cx="16541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02752" y="91440"/>
            <a:ext cx="514223" cy="274637"/>
          </a:xfrm>
          <a:prstGeom prst="rect">
            <a:avLst/>
          </a:prstGeom>
        </p:spPr>
        <p:txBody>
          <a:bodyPr/>
          <a:lstStyle>
            <a:lvl1pPr>
              <a:defRPr lang="en-US" sz="1200" b="1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9A68A05-BB56-4C3F-92DB-F739ED01BC41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155448" y="91440"/>
            <a:ext cx="2130552" cy="274637"/>
          </a:xfrm>
          <a:prstGeom prst="rect">
            <a:avLst/>
          </a:prstGeom>
        </p:spPr>
        <p:txBody>
          <a:bodyPr/>
          <a:lstStyle>
            <a:lvl1pPr>
              <a:defRPr lang="en-US" sz="1200" b="1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FAEFA68-C537-40A4-8432-DFF34500DB23}" type="datetime4">
              <a:rPr lang="en-US" smtClean="0"/>
              <a:t>April 27,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155575" y="4795838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BF956B9-3F50-405C-AA13-9B489477E7EC}" type="datetime4">
              <a:rPr lang="en-US" smtClean="0"/>
              <a:t>April 27, 2022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57032" y="76677"/>
            <a:ext cx="685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eaLnBrk="0" hangingPunct="0">
              <a:spcBef>
                <a:spcPct val="20000"/>
              </a:spcBef>
              <a:buFont typeface="Arial" charset="0"/>
              <a:buNone/>
            </a:pPr>
            <a:fld id="{24357FB7-87BF-4181-BB6B-21611FCA49ED}" type="slidenum">
              <a:rPr lang="en-US" smtClean="0"/>
              <a:pPr eaLnBrk="0" hangingPunct="0">
                <a:spcBef>
                  <a:spcPct val="20000"/>
                </a:spcBef>
                <a:buFont typeface="Arial" charset="0"/>
                <a:buNone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-19050"/>
            <a:ext cx="9144000" cy="80963"/>
          </a:xfrm>
          <a:prstGeom prst="rect">
            <a:avLst/>
          </a:prstGeom>
          <a:solidFill>
            <a:srgbClr val="5231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81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95838"/>
            <a:ext cx="16541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63977"/>
            <a:ext cx="9144000" cy="300037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5575" y="13525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155575" y="438150"/>
            <a:ext cx="8229600" cy="585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002D7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63666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63666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63666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63666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rgbClr val="63666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D304726-F70F-46BF-A1D2-FBD79127FE0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2952750"/>
            <a:ext cx="7772400" cy="400110"/>
          </a:xfrm>
        </p:spPr>
        <p:txBody>
          <a:bodyPr/>
          <a:lstStyle/>
          <a:p>
            <a:r>
              <a:rPr lang="en-US" sz="2000" dirty="0"/>
              <a:t>Trevor Browne – Temporary Assistance Specialist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350264"/>
            <a:ext cx="9144000" cy="2438400"/>
          </a:xfrm>
        </p:spPr>
        <p:txBody>
          <a:bodyPr/>
          <a:lstStyle/>
          <a:p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Consolidated Appropriations Act (CAA) of 2021:</a:t>
            </a:r>
            <a:b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Expiration of Temporary Student Eligibility Exemptions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533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C072E-2D49-4068-B6C9-A380406BE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438150"/>
            <a:ext cx="8686800" cy="585216"/>
          </a:xfrm>
        </p:spPr>
        <p:txBody>
          <a:bodyPr/>
          <a:lstStyle/>
          <a:p>
            <a:r>
              <a:rPr lang="en-US" sz="2400" dirty="0"/>
              <a:t>Brief History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76CEF4-56E2-4A81-A429-1207264724AA}"/>
              </a:ext>
            </a:extLst>
          </p:cNvPr>
          <p:cNvSpPr txBox="1"/>
          <p:nvPr/>
        </p:nvSpPr>
        <p:spPr>
          <a:xfrm>
            <a:off x="525905" y="152064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Consolidated Appropriations Act of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82651A-0B3D-4EB4-B851-AEA5B909333B}"/>
              </a:ext>
            </a:extLst>
          </p:cNvPr>
          <p:cNvSpPr txBox="1"/>
          <p:nvPr/>
        </p:nvSpPr>
        <p:spPr>
          <a:xfrm>
            <a:off x="525905" y="356235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Public Health Emergency (PHE)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A9F460-4550-4F17-B2AA-1420C955672D}"/>
              </a:ext>
            </a:extLst>
          </p:cNvPr>
          <p:cNvSpPr txBox="1"/>
          <p:nvPr/>
        </p:nvSpPr>
        <p:spPr>
          <a:xfrm>
            <a:off x="525905" y="2523462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Temporary</a:t>
            </a:r>
            <a:r>
              <a:rPr lang="en-US" sz="2400" dirty="0"/>
              <a:t> Student Eligibility Exemptions</a:t>
            </a:r>
          </a:p>
        </p:txBody>
      </p:sp>
    </p:spTree>
    <p:extLst>
      <p:ext uri="{BB962C8B-B14F-4D97-AF65-F5344CB8AC3E}">
        <p14:creationId xmlns:p14="http://schemas.microsoft.com/office/powerpoint/2010/main" val="176842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D828E-46C3-47FB-BE1A-34660F7A9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14350"/>
            <a:ext cx="8686800" cy="585216"/>
          </a:xfrm>
        </p:spPr>
        <p:txBody>
          <a:bodyPr/>
          <a:lstStyle/>
          <a:p>
            <a:r>
              <a:rPr lang="en-US" sz="2400" dirty="0"/>
              <a:t>Student Eligibility Requirements Prior to CAA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D6F61E-07CC-436F-B7F2-5E64611E495A}"/>
              </a:ext>
            </a:extLst>
          </p:cNvPr>
          <p:cNvSpPr txBox="1"/>
          <p:nvPr/>
        </p:nvSpPr>
        <p:spPr>
          <a:xfrm>
            <a:off x="838200" y="150495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Employed an average of 20 hours per week or more, 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DCD5CA-6D85-46BB-BE45-A4F59D7A7EF4}"/>
              </a:ext>
            </a:extLst>
          </p:cNvPr>
          <p:cNvSpPr txBox="1"/>
          <p:nvPr/>
        </p:nvSpPr>
        <p:spPr>
          <a:xfrm>
            <a:off x="838200" y="249555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Participate in a Federal Work Study Program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926CE-F368-4280-BD26-124EA53B4198}"/>
              </a:ext>
            </a:extLst>
          </p:cNvPr>
          <p:cNvSpPr txBox="1"/>
          <p:nvPr/>
        </p:nvSpPr>
        <p:spPr>
          <a:xfrm>
            <a:off x="838200" y="356235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Provide all other necessary documentation for the processing of their application or recertification</a:t>
            </a:r>
          </a:p>
        </p:txBody>
      </p:sp>
    </p:spTree>
    <p:extLst>
      <p:ext uri="{BB962C8B-B14F-4D97-AF65-F5344CB8AC3E}">
        <p14:creationId xmlns:p14="http://schemas.microsoft.com/office/powerpoint/2010/main" val="1681744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5ED88-8EAF-44BE-86AB-233760C1C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38150"/>
            <a:ext cx="8686800" cy="585216"/>
          </a:xfrm>
        </p:spPr>
        <p:txBody>
          <a:bodyPr/>
          <a:lstStyle/>
          <a:p>
            <a:r>
              <a:rPr lang="en-US" sz="2400" dirty="0"/>
              <a:t>Temporary Student Eligibility Exemptions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E25590-C95F-438E-B4E2-9C44D52B5CE3}"/>
              </a:ext>
            </a:extLst>
          </p:cNvPr>
          <p:cNvSpPr txBox="1"/>
          <p:nvPr/>
        </p:nvSpPr>
        <p:spPr>
          <a:xfrm>
            <a:off x="685800" y="1594735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Eligible</a:t>
            </a:r>
            <a:r>
              <a:rPr lang="en-US" sz="2400" dirty="0"/>
              <a:t> to participate in a Federal Work Study Program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217182-E9C6-4C5F-876A-2809EEC25FB6}"/>
              </a:ext>
            </a:extLst>
          </p:cNvPr>
          <p:cNvSpPr txBox="1"/>
          <p:nvPr/>
        </p:nvSpPr>
        <p:spPr>
          <a:xfrm>
            <a:off x="685800" y="2627769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Expected Family Contribution (EFC) of $0 for financial aid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148970-EB85-457A-A522-174DC67AA70E}"/>
              </a:ext>
            </a:extLst>
          </p:cNvPr>
          <p:cNvSpPr txBox="1"/>
          <p:nvPr/>
        </p:nvSpPr>
        <p:spPr>
          <a:xfrm>
            <a:off x="685800" y="371475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Academic year is based on a July 1-June 30 calendar</a:t>
            </a:r>
            <a:endParaRPr lang="en-US" sz="2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01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C3568-B274-45C3-B930-6C0EB9DA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438150"/>
            <a:ext cx="8686800" cy="585216"/>
          </a:xfrm>
        </p:spPr>
        <p:txBody>
          <a:bodyPr/>
          <a:lstStyle/>
          <a:p>
            <a:r>
              <a:rPr lang="en-US" sz="2400" dirty="0"/>
              <a:t>Outreach Efforts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FCE3A7-C6F5-4CA7-8A76-748DEAB33356}"/>
              </a:ext>
            </a:extLst>
          </p:cNvPr>
          <p:cNvSpPr txBox="1"/>
          <p:nvPr/>
        </p:nvSpPr>
        <p:spPr>
          <a:xfrm>
            <a:off x="888167" y="1248004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Many, if not most, students currently certified based on the temporary exemptions may be unaware of their impending expiration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1F79A1-E020-4FC4-AC41-D51D0CF4F75B}"/>
              </a:ext>
            </a:extLst>
          </p:cNvPr>
          <p:cNvSpPr txBox="1"/>
          <p:nvPr/>
        </p:nvSpPr>
        <p:spPr>
          <a:xfrm>
            <a:off x="888167" y="2589568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Hunger Solutions and other related organizations can provide outreach to colleges that have federally-financed Work Study programs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879C61-FC7B-43FA-AD5D-0356A867E525}"/>
              </a:ext>
            </a:extLst>
          </p:cNvPr>
          <p:cNvSpPr txBox="1"/>
          <p:nvPr/>
        </p:nvSpPr>
        <p:spPr>
          <a:xfrm>
            <a:off x="457200" y="3931133"/>
            <a:ext cx="6934200" cy="86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utreach at the present time is optimal since current semester has not ended</a:t>
            </a:r>
          </a:p>
        </p:txBody>
      </p:sp>
    </p:spTree>
    <p:extLst>
      <p:ext uri="{BB962C8B-B14F-4D97-AF65-F5344CB8AC3E}">
        <p14:creationId xmlns:p14="http://schemas.microsoft.com/office/powerpoint/2010/main" val="97077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32BB-4F54-48FB-A241-9DF23DA7A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438150"/>
            <a:ext cx="8686800" cy="585216"/>
          </a:xfrm>
        </p:spPr>
        <p:txBody>
          <a:bodyPr/>
          <a:lstStyle/>
          <a:p>
            <a:r>
              <a:rPr lang="en-US" sz="2400" dirty="0"/>
              <a:t>Public Health Emergency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660CAA-3D34-449F-932A-8F73752A1800}"/>
              </a:ext>
            </a:extLst>
          </p:cNvPr>
          <p:cNvSpPr txBox="1"/>
          <p:nvPr/>
        </p:nvSpPr>
        <p:spPr>
          <a:xfrm>
            <a:off x="920646" y="1877498"/>
            <a:ext cx="66231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cs typeface="Calibri" panose="020F0502020204030204" pitchFamily="34" charset="0"/>
              </a:rPr>
              <a:t>Temporary Student Eligibility Exemptions no longer valid 30 days after this date for SNAP applications and recertifications (8/15/22)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AFF1EE-FA1F-4BD1-A5F1-70B41C42AF62}"/>
              </a:ext>
            </a:extLst>
          </p:cNvPr>
          <p:cNvSpPr txBox="1"/>
          <p:nvPr/>
        </p:nvSpPr>
        <p:spPr>
          <a:xfrm>
            <a:off x="929390" y="1402404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PHE is currently active through 7/15/22*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04AC7B-6072-4734-BF56-D26D9C832AF6}"/>
              </a:ext>
            </a:extLst>
          </p:cNvPr>
          <p:cNvSpPr txBox="1"/>
          <p:nvPr/>
        </p:nvSpPr>
        <p:spPr>
          <a:xfrm>
            <a:off x="920646" y="3638550"/>
            <a:ext cx="6013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These changes are implemented at next point of contact for SNAP case</a:t>
            </a:r>
          </a:p>
        </p:txBody>
      </p:sp>
    </p:spTree>
    <p:extLst>
      <p:ext uri="{BB962C8B-B14F-4D97-AF65-F5344CB8AC3E}">
        <p14:creationId xmlns:p14="http://schemas.microsoft.com/office/powerpoint/2010/main" val="206822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1B6D9-209D-4656-8366-09AEC7F2B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467485"/>
            <a:ext cx="8686800" cy="585216"/>
          </a:xfrm>
        </p:spPr>
        <p:txBody>
          <a:bodyPr/>
          <a:lstStyle/>
          <a:p>
            <a:r>
              <a:rPr lang="en-US" sz="2400" dirty="0"/>
              <a:t>Students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8CCE3C-1052-44B3-938B-F7B2675E1A43}"/>
              </a:ext>
            </a:extLst>
          </p:cNvPr>
          <p:cNvSpPr txBox="1"/>
          <p:nvPr/>
        </p:nvSpPr>
        <p:spPr>
          <a:xfrm>
            <a:off x="680803" y="1356969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Participating students taking classes remotely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698241-C2EB-446B-B526-E53BD55DFF02}"/>
              </a:ext>
            </a:extLst>
          </p:cNvPr>
          <p:cNvSpPr txBox="1"/>
          <p:nvPr/>
        </p:nvSpPr>
        <p:spPr>
          <a:xfrm>
            <a:off x="680803" y="249555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Amount of available Work Study positions at colleges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D4C933-FDB0-433A-86E2-4414C50FAE06}"/>
              </a:ext>
            </a:extLst>
          </p:cNvPr>
          <p:cNvSpPr txBox="1"/>
          <p:nvPr/>
        </p:nvSpPr>
        <p:spPr>
          <a:xfrm>
            <a:off x="680803" y="3636317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Maintaining eligibility for the duration of semester</a:t>
            </a:r>
          </a:p>
        </p:txBody>
      </p:sp>
    </p:spTree>
    <p:extLst>
      <p:ext uri="{BB962C8B-B14F-4D97-AF65-F5344CB8AC3E}">
        <p14:creationId xmlns:p14="http://schemas.microsoft.com/office/powerpoint/2010/main" val="31640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002DE-6A0B-46F9-B232-67593089A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518815"/>
            <a:ext cx="8686800" cy="585216"/>
          </a:xfrm>
        </p:spPr>
        <p:txBody>
          <a:bodyPr/>
          <a:lstStyle/>
          <a:p>
            <a:r>
              <a:rPr lang="en-US" sz="2400" dirty="0"/>
              <a:t>Colleges and DSS offices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3F1E5A-5CDA-4B7D-BFB7-86C86ACCF250}"/>
              </a:ext>
            </a:extLst>
          </p:cNvPr>
          <p:cNvSpPr txBox="1"/>
          <p:nvPr/>
        </p:nvSpPr>
        <p:spPr>
          <a:xfrm flipH="1">
            <a:off x="883918" y="1352550"/>
            <a:ext cx="7193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Less involvement of Financial Aid or Registrar’s Office*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58BFD-F047-433D-9740-3AB63ADC93A1}"/>
              </a:ext>
            </a:extLst>
          </p:cNvPr>
          <p:cNvSpPr txBox="1"/>
          <p:nvPr/>
        </p:nvSpPr>
        <p:spPr>
          <a:xfrm>
            <a:off x="883918" y="2495550"/>
            <a:ext cx="7117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Increased demand for existing Work Study positions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1EF447-2A24-4994-8EE1-B99D165B2442}"/>
              </a:ext>
            </a:extLst>
          </p:cNvPr>
          <p:cNvSpPr txBox="1"/>
          <p:nvPr/>
        </p:nvSpPr>
        <p:spPr>
          <a:xfrm>
            <a:off x="883918" y="3714750"/>
            <a:ext cx="7193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Obtaining verification of participation in Work Study can be more involved</a:t>
            </a:r>
          </a:p>
        </p:txBody>
      </p:sp>
    </p:spTree>
    <p:extLst>
      <p:ext uri="{BB962C8B-B14F-4D97-AF65-F5344CB8AC3E}">
        <p14:creationId xmlns:p14="http://schemas.microsoft.com/office/powerpoint/2010/main" val="145732252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Master">
  <a:themeElements>
    <a:clrScheme name="Custom 1">
      <a:dk1>
        <a:srgbClr val="002D72"/>
      </a:dk1>
      <a:lt1>
        <a:sysClr val="window" lastClr="FFFFFF"/>
      </a:lt1>
      <a:dk2>
        <a:srgbClr val="523178"/>
      </a:dk2>
      <a:lt2>
        <a:srgbClr val="FFFFFF"/>
      </a:lt2>
      <a:accent1>
        <a:srgbClr val="523178"/>
      </a:accent1>
      <a:accent2>
        <a:srgbClr val="6F5091"/>
      </a:accent2>
      <a:accent3>
        <a:srgbClr val="878CB4"/>
      </a:accent3>
      <a:accent4>
        <a:srgbClr val="888B8D"/>
      </a:accent4>
      <a:accent5>
        <a:srgbClr val="0077C8"/>
      </a:accent5>
      <a:accent6>
        <a:srgbClr val="F2A9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.potx" id="{1A082A46-AA84-4256-8FE3-A6C3033D529C}" vid="{2673446B-CDD9-4596-9743-E19054DF894F}"/>
    </a:ext>
  </a:extLst>
</a:theme>
</file>

<file path=ppt/theme/theme2.xml><?xml version="1.0" encoding="utf-8"?>
<a:theme xmlns:a="http://schemas.openxmlformats.org/drawingml/2006/main" name="Section Master">
  <a:themeElements>
    <a:clrScheme name="Custom 1">
      <a:dk1>
        <a:srgbClr val="002D72"/>
      </a:dk1>
      <a:lt1>
        <a:sysClr val="window" lastClr="FFFFFF"/>
      </a:lt1>
      <a:dk2>
        <a:srgbClr val="523178"/>
      </a:dk2>
      <a:lt2>
        <a:srgbClr val="FFFFFF"/>
      </a:lt2>
      <a:accent1>
        <a:srgbClr val="523178"/>
      </a:accent1>
      <a:accent2>
        <a:srgbClr val="6F5091"/>
      </a:accent2>
      <a:accent3>
        <a:srgbClr val="878CB4"/>
      </a:accent3>
      <a:accent4>
        <a:srgbClr val="888B8D"/>
      </a:accent4>
      <a:accent5>
        <a:srgbClr val="0077C8"/>
      </a:accent5>
      <a:accent6>
        <a:srgbClr val="F2A9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.potx" id="{1A082A46-AA84-4256-8FE3-A6C3033D529C}" vid="{D3F12C9E-4123-4260-8CAE-C91F5E89617F}"/>
    </a:ext>
  </a:extLst>
</a:theme>
</file>

<file path=ppt/theme/theme3.xml><?xml version="1.0" encoding="utf-8"?>
<a:theme xmlns:a="http://schemas.openxmlformats.org/drawingml/2006/main" name="Content Master">
  <a:themeElements>
    <a:clrScheme name="Custom 1">
      <a:dk1>
        <a:srgbClr val="002D72"/>
      </a:dk1>
      <a:lt1>
        <a:sysClr val="window" lastClr="FFFFFF"/>
      </a:lt1>
      <a:dk2>
        <a:srgbClr val="523178"/>
      </a:dk2>
      <a:lt2>
        <a:srgbClr val="FFFFFF"/>
      </a:lt2>
      <a:accent1>
        <a:srgbClr val="523178"/>
      </a:accent1>
      <a:accent2>
        <a:srgbClr val="6F5091"/>
      </a:accent2>
      <a:accent3>
        <a:srgbClr val="878CB4"/>
      </a:accent3>
      <a:accent4>
        <a:srgbClr val="888B8D"/>
      </a:accent4>
      <a:accent5>
        <a:srgbClr val="0077C8"/>
      </a:accent5>
      <a:accent6>
        <a:srgbClr val="F2A9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.potx" id="{1A082A46-AA84-4256-8FE3-A6C3033D529C}" vid="{D3893378-ACBE-4395-A3B2-E1DB8818C66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E4E1FF2852C4AB94E009ECD2CE37F" ma:contentTypeVersion="0" ma:contentTypeDescription="Create a new document." ma:contentTypeScope="" ma:versionID="4af84c6e1c35c0f4028136cbe42903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15787acf22db4e4c0ac8b858fca640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5018E3-C880-4E70-BD57-3E1DE7AFD1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73712F-8FAF-4E78-8CC0-FB8B33919E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96F2E3-C231-4DED-875A-CA95B4F2F1FB}">
  <ds:schemaRefs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OTDA-PowerPoint-Template</Template>
  <TotalTime>2944</TotalTime>
  <Words>260</Words>
  <Application>Microsoft Office PowerPoint</Application>
  <PresentationFormat>On-screen Show (16:9)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Cover Master</vt:lpstr>
      <vt:lpstr>Section Master</vt:lpstr>
      <vt:lpstr>Content Master</vt:lpstr>
      <vt:lpstr>Consolidated Appropriations Act (CAA) of 2021: Expiration of Temporary Student Eligibility Exemptions</vt:lpstr>
      <vt:lpstr>Brief History</vt:lpstr>
      <vt:lpstr>Student Eligibility Requirements Prior to CAA </vt:lpstr>
      <vt:lpstr>Temporary Student Eligibility Exemptions</vt:lpstr>
      <vt:lpstr>Outreach Efforts</vt:lpstr>
      <vt:lpstr>Public Health Emergency</vt:lpstr>
      <vt:lpstr>Students</vt:lpstr>
      <vt:lpstr>Colleges and DSS offices</vt:lpstr>
    </vt:vector>
  </TitlesOfParts>
  <Company>New York State - Office of General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Esposito, Elida (OTDA)</dc:creator>
  <cp:lastModifiedBy>Conroy, Megan</cp:lastModifiedBy>
  <cp:revision>16</cp:revision>
  <dcterms:created xsi:type="dcterms:W3CDTF">2022-04-21T14:56:38Z</dcterms:created>
  <dcterms:modified xsi:type="dcterms:W3CDTF">2022-04-27T14:57:24Z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0x01010007DE4E1FF2852C4AB94E009ECD2CE37F</vt:lpwstr>
  </property>
</Properties>
</file>