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93" r:id="rId1"/>
  </p:sldMasterIdLst>
  <p:notesMasterIdLst>
    <p:notesMasterId r:id="rId33"/>
  </p:notesMasterIdLst>
  <p:handoutMasterIdLst>
    <p:handoutMasterId r:id="rId34"/>
  </p:handoutMasterIdLst>
  <p:sldIdLst>
    <p:sldId id="462" r:id="rId2"/>
    <p:sldId id="463" r:id="rId3"/>
    <p:sldId id="464" r:id="rId4"/>
    <p:sldId id="452" r:id="rId5"/>
    <p:sldId id="453" r:id="rId6"/>
    <p:sldId id="457" r:id="rId7"/>
    <p:sldId id="455" r:id="rId8"/>
    <p:sldId id="456" r:id="rId9"/>
    <p:sldId id="461" r:id="rId10"/>
    <p:sldId id="458" r:id="rId11"/>
    <p:sldId id="459" r:id="rId12"/>
    <p:sldId id="471" r:id="rId13"/>
    <p:sldId id="466" r:id="rId14"/>
    <p:sldId id="467" r:id="rId15"/>
    <p:sldId id="450" r:id="rId16"/>
    <p:sldId id="451" r:id="rId17"/>
    <p:sldId id="469" r:id="rId18"/>
    <p:sldId id="468" r:id="rId19"/>
    <p:sldId id="399" r:id="rId20"/>
    <p:sldId id="470" r:id="rId21"/>
    <p:sldId id="465" r:id="rId22"/>
    <p:sldId id="351" r:id="rId23"/>
    <p:sldId id="352" r:id="rId24"/>
    <p:sldId id="353" r:id="rId25"/>
    <p:sldId id="354" r:id="rId26"/>
    <p:sldId id="355" r:id="rId27"/>
    <p:sldId id="358" r:id="rId28"/>
    <p:sldId id="359" r:id="rId29"/>
    <p:sldId id="360" r:id="rId30"/>
    <p:sldId id="361" r:id="rId31"/>
    <p:sldId id="430"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11BE5"/>
    <a:srgbClr val="065408"/>
    <a:srgbClr val="083D07"/>
    <a:srgbClr val="008F00"/>
    <a:srgbClr val="FF8025"/>
    <a:srgbClr val="A40000"/>
    <a:srgbClr val="B40000"/>
    <a:srgbClr val="A42DD3"/>
    <a:srgbClr val="68428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00"/>
    <p:restoredTop sz="80590" autoAdjust="0"/>
  </p:normalViewPr>
  <p:slideViewPr>
    <p:cSldViewPr snapToGrid="0" snapToObjects="1">
      <p:cViewPr varScale="1">
        <p:scale>
          <a:sx n="101" d="100"/>
          <a:sy n="101" d="100"/>
        </p:scale>
        <p:origin x="1136" y="18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1-E483-8D4C-AF01-5DDBC992A117}"/>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3-E483-8D4C-AF01-5DDBC992A117}"/>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5-E483-8D4C-AF01-5DDBC992A11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7-E483-8D4C-AF01-5DDBC992A117}"/>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9-E483-8D4C-AF01-5DDBC992A117}"/>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B-E483-8D4C-AF01-5DDBC992A117}"/>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0D-E483-8D4C-AF01-5DDBC992A117}"/>
              </c:ext>
            </c:extLst>
          </c:dPt>
          <c:dLbls>
            <c:dLbl>
              <c:idx val="2"/>
              <c:layout>
                <c:manualLayout>
                  <c:x val="-0.16194736777108237"/>
                  <c:y val="-0.1274122965681259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0440212203127221"/>
                      <c:h val="0.16558860051788163"/>
                    </c:manualLayout>
                  </c15:layout>
                </c:ext>
                <c:ext xmlns:c16="http://schemas.microsoft.com/office/drawing/2014/chart" uri="{C3380CC4-5D6E-409C-BE32-E72D297353CC}">
                  <c16:uniqueId val="{00000005-E483-8D4C-AF01-5DDBC992A117}"/>
                </c:ext>
              </c:extLst>
            </c:dLbl>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extLst>
                <c:ext xmlns:c16="http://schemas.microsoft.com/office/drawing/2014/chart" uri="{C3380CC4-5D6E-409C-BE32-E72D297353CC}">
                  <c16:uniqueId val="{00000007-E483-8D4C-AF01-5DDBC992A117}"/>
                </c:ext>
              </c:extLst>
            </c:dLbl>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extLst>
                <c:ext xmlns:c16="http://schemas.microsoft.com/office/drawing/2014/chart" uri="{C3380CC4-5D6E-409C-BE32-E72D297353CC}">
                  <c16:uniqueId val="{00000009-E483-8D4C-AF01-5DDBC992A117}"/>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extLst>
                <c:ext xmlns:c16="http://schemas.microsoft.com/office/drawing/2014/chart" uri="{C3380CC4-5D6E-409C-BE32-E72D297353CC}">
                  <c16:uniqueId val="{0000000B-E483-8D4C-AF01-5DDBC992A11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Sheet1!$A$3:$A$9</c:f>
              <c:strCache>
                <c:ptCount val="7"/>
                <c:pt idx="0">
                  <c:v>Enrolled</c:v>
                </c:pt>
                <c:pt idx="1">
                  <c:v>Grace</c:v>
                </c:pt>
                <c:pt idx="2">
                  <c:v>Current</c:v>
                </c:pt>
                <c:pt idx="3">
                  <c:v>Deferred</c:v>
                </c:pt>
                <c:pt idx="4">
                  <c:v>Past Due</c:v>
                </c:pt>
                <c:pt idx="5">
                  <c:v>Collection Agency</c:v>
                </c:pt>
                <c:pt idx="6">
                  <c:v>OAG</c:v>
                </c:pt>
              </c:strCache>
            </c:strRef>
          </c:cat>
          <c:val>
            <c:numRef>
              <c:f>Sheet1!$B$3:$B$9</c:f>
              <c:numCache>
                <c:formatCode>_(* #,##0_);_(* \(#,##0\);_(* "-"??_);_(@_)</c:formatCode>
                <c:ptCount val="7"/>
                <c:pt idx="0" formatCode="_(&quot;$&quot;* #,##0_);_(&quot;$&quot;* \(#,##0\);_(&quot;$&quot;* &quot;-&quot;??_);_(@_)">
                  <c:v>8026765</c:v>
                </c:pt>
                <c:pt idx="1">
                  <c:v>8380277</c:v>
                </c:pt>
                <c:pt idx="2">
                  <c:v>25210685</c:v>
                </c:pt>
                <c:pt idx="3">
                  <c:v>18538380</c:v>
                </c:pt>
                <c:pt idx="4">
                  <c:v>11424350</c:v>
                </c:pt>
                <c:pt idx="5">
                  <c:v>19339594</c:v>
                </c:pt>
                <c:pt idx="6">
                  <c:v>6119501</c:v>
                </c:pt>
              </c:numCache>
            </c:numRef>
          </c:val>
          <c:extLst>
            <c:ext xmlns:c16="http://schemas.microsoft.com/office/drawing/2014/chart" uri="{C3380CC4-5D6E-409C-BE32-E72D297353CC}">
              <c16:uniqueId val="{0000000E-E483-8D4C-AF01-5DDBC992A117}"/>
            </c:ext>
          </c:extLst>
        </c:ser>
        <c:ser>
          <c:idx val="1"/>
          <c:order val="1"/>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0-E483-8D4C-AF01-5DDBC992A117}"/>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2-E483-8D4C-AF01-5DDBC992A117}"/>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4-E483-8D4C-AF01-5DDBC992A11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6-E483-8D4C-AF01-5DDBC992A117}"/>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8-E483-8D4C-AF01-5DDBC992A117}"/>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A-E483-8D4C-AF01-5DDBC992A117}"/>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contrasting" dir="t">
                  <a:rot lat="0" lon="0" rev="12000000"/>
                </a:lightRig>
              </a:scene3d>
              <a:sp3d/>
            </c:spPr>
            <c:extLst>
              <c:ext xmlns:c16="http://schemas.microsoft.com/office/drawing/2014/chart" uri="{C3380CC4-5D6E-409C-BE32-E72D297353CC}">
                <c16:uniqueId val="{0000001C-E483-8D4C-AF01-5DDBC992A11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Sheet1!$A$3:$A$9</c:f>
              <c:strCache>
                <c:ptCount val="7"/>
                <c:pt idx="0">
                  <c:v>Enrolled</c:v>
                </c:pt>
                <c:pt idx="1">
                  <c:v>Grace</c:v>
                </c:pt>
                <c:pt idx="2">
                  <c:v>Current</c:v>
                </c:pt>
                <c:pt idx="3">
                  <c:v>Deferred</c:v>
                </c:pt>
                <c:pt idx="4">
                  <c:v>Past Due</c:v>
                </c:pt>
                <c:pt idx="5">
                  <c:v>Collection Agency</c:v>
                </c:pt>
                <c:pt idx="6">
                  <c:v>OAG</c:v>
                </c:pt>
              </c:strCache>
            </c:strRef>
          </c:cat>
          <c:val>
            <c:numRef>
              <c:f>Sheet1!$C$3:$C$9</c:f>
              <c:numCache>
                <c:formatCode>0.00%</c:formatCode>
                <c:ptCount val="7"/>
                <c:pt idx="0">
                  <c:v>8.2699999999999996E-2</c:v>
                </c:pt>
                <c:pt idx="1">
                  <c:v>8.6400000000000005E-2</c:v>
                </c:pt>
                <c:pt idx="2">
                  <c:v>0.25979999999999998</c:v>
                </c:pt>
                <c:pt idx="3">
                  <c:v>0.191</c:v>
                </c:pt>
                <c:pt idx="4">
                  <c:v>0.1177</c:v>
                </c:pt>
                <c:pt idx="5">
                  <c:v>0.1993</c:v>
                </c:pt>
                <c:pt idx="6">
                  <c:v>6.3100000000000003E-2</c:v>
                </c:pt>
              </c:numCache>
            </c:numRef>
          </c:val>
          <c:extLst>
            <c:ext xmlns:c16="http://schemas.microsoft.com/office/drawing/2014/chart" uri="{C3380CC4-5D6E-409C-BE32-E72D297353CC}">
              <c16:uniqueId val="{0000001D-E483-8D4C-AF01-5DDBC992A117}"/>
            </c:ext>
          </c:extLst>
        </c:ser>
        <c:dLbls>
          <c:dLblPos val="inEnd"/>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spcBef>
                <a:spcPts val="0"/>
              </a:spcBef>
              <a:defRPr sz="1400">
                <a:latin typeface="Calibri" panose="020F0502020204030204" pitchFamily="34" charset="0"/>
                <a:cs typeface="Calibri" panose="020F0502020204030204" pitchFamily="34" charset="0"/>
              </a:defRPr>
            </a:pPr>
            <a:r>
              <a:rPr lang="en-US" sz="1400" dirty="0">
                <a:latin typeface="Calibri" panose="020F0502020204030204" pitchFamily="34" charset="0"/>
                <a:cs typeface="Calibri" panose="020F0502020204030204" pitchFamily="34" charset="0"/>
              </a:rPr>
              <a:t>Recipient Count</a:t>
            </a:r>
          </a:p>
          <a:p>
            <a:pPr>
              <a:spcBef>
                <a:spcPts val="0"/>
              </a:spcBef>
              <a:defRPr sz="1400">
                <a:latin typeface="Calibri" panose="020F0502020204030204" pitchFamily="34" charset="0"/>
                <a:cs typeface="Calibri" panose="020F0502020204030204" pitchFamily="34" charset="0"/>
              </a:defRPr>
            </a:pPr>
            <a:r>
              <a:rPr lang="en-US" sz="1400" dirty="0">
                <a:latin typeface="Calibri" panose="020F0502020204030204" pitchFamily="34" charset="0"/>
                <a:cs typeface="Calibri" panose="020F0502020204030204" pitchFamily="34" charset="0"/>
              </a:rPr>
              <a:t>03/31/2022</a:t>
            </a:r>
          </a:p>
        </c:rich>
      </c:tx>
      <c:layout>
        <c:manualLayout>
          <c:xMode val="edge"/>
          <c:yMode val="edge"/>
          <c:x val="0.30693666824610422"/>
          <c:y val="1.2554632955867609E-4"/>
        </c:manualLayout>
      </c:layout>
      <c:overlay val="0"/>
    </c:title>
    <c:autoTitleDeleted val="0"/>
    <c:plotArea>
      <c:layout>
        <c:manualLayout>
          <c:layoutTarget val="inner"/>
          <c:xMode val="edge"/>
          <c:yMode val="edge"/>
          <c:x val="0.17283962151553081"/>
          <c:y val="0.11766215175434534"/>
          <c:w val="0.68056950855281018"/>
          <c:h val="0.78010955453660125"/>
        </c:manualLayout>
      </c:layout>
      <c:lineChart>
        <c:grouping val="stacked"/>
        <c:varyColors val="0"/>
        <c:ser>
          <c:idx val="0"/>
          <c:order val="0"/>
          <c:tx>
            <c:strRef>
              <c:f>Sheet1!$B$2</c:f>
              <c:strCache>
                <c:ptCount val="1"/>
                <c:pt idx="0">
                  <c:v>Column 1</c:v>
                </c:pt>
              </c:strCache>
            </c:strRef>
          </c:tx>
          <c:spPr>
            <a:ln>
              <a:solidFill>
                <a:srgbClr val="C00000"/>
              </a:solidFill>
            </a:ln>
            <a:effectLst>
              <a:glow rad="127000">
                <a:srgbClr val="FFFFFF"/>
              </a:glow>
              <a:outerShdw blurRad="50800" dist="50800" dir="5400000" algn="ctr" rotWithShape="0">
                <a:srgbClr val="FFFFFF"/>
              </a:outerShdw>
            </a:effectLst>
          </c:spPr>
          <c:marker>
            <c:symbol val="diamond"/>
            <c:size val="8"/>
            <c:spPr>
              <a:solidFill>
                <a:srgbClr val="C00000"/>
              </a:solidFill>
              <a:effectLst>
                <a:glow rad="127000">
                  <a:srgbClr val="FFFFFF"/>
                </a:glow>
                <a:outerShdw blurRad="50800" dist="50800" dir="5400000" algn="ctr" rotWithShape="0">
                  <a:srgbClr val="FFFFFF"/>
                </a:outerShdw>
              </a:effectLst>
            </c:spPr>
          </c:marker>
          <c:dLbls>
            <c:dLbl>
              <c:idx val="0"/>
              <c:layout>
                <c:manualLayout>
                  <c:x val="-5.7180178866530571E-3"/>
                  <c:y val="-5.8446292295793057E-3"/>
                </c:manualLayout>
              </c:layout>
              <c:showLegendKey val="0"/>
              <c:showVal val="1"/>
              <c:showCatName val="0"/>
              <c:showSerName val="0"/>
              <c:showPercent val="0"/>
              <c:showBubbleSize val="0"/>
              <c:extLst>
                <c:ext xmlns:c15="http://schemas.microsoft.com/office/drawing/2012/chart" uri="{CE6537A1-D6FC-4f65-9D91-7224C49458BB}">
                  <c15:layout>
                    <c:manualLayout>
                      <c:w val="9.3526286557643515E-2"/>
                      <c:h val="2.6662423981933761E-2"/>
                    </c:manualLayout>
                  </c15:layout>
                </c:ext>
                <c:ext xmlns:c16="http://schemas.microsoft.com/office/drawing/2014/chart" uri="{C3380CC4-5D6E-409C-BE32-E72D297353CC}">
                  <c16:uniqueId val="{00000000-5A93-466F-9EEF-296D4280C54B}"/>
                </c:ext>
              </c:extLst>
            </c:dLbl>
            <c:dLbl>
              <c:idx val="1"/>
              <c:layout>
                <c:manualLayout>
                  <c:x val="-2.2988723631768307E-2"/>
                  <c:y val="-2.1763332021526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A93-466F-9EEF-296D4280C54B}"/>
                </c:ext>
              </c:extLst>
            </c:dLbl>
            <c:dLbl>
              <c:idx val="2"/>
              <c:layout>
                <c:manualLayout>
                  <c:x val="-1.1116943715368912E-2"/>
                  <c:y val="-1.37057570051252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A93-466F-9EEF-296D4280C54B}"/>
                </c:ext>
              </c:extLst>
            </c:dLbl>
            <c:dLbl>
              <c:idx val="3"/>
              <c:layout>
                <c:manualLayout>
                  <c:x val="-1.6078545737338388E-2"/>
                  <c:y val="-1.7653051289784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A93-466F-9EEF-296D4280C54B}"/>
                </c:ext>
              </c:extLst>
            </c:dLbl>
            <c:dLbl>
              <c:idx val="4"/>
              <c:layout>
                <c:manualLayout>
                  <c:x val="8.5496257412262251E-4"/>
                  <c:y val="-4.8033293273927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A93-466F-9EEF-296D4280C54B}"/>
                </c:ext>
              </c:extLst>
            </c:dLbl>
            <c:dLbl>
              <c:idx val="5"/>
              <c:layout>
                <c:manualLayout>
                  <c:x val="-0.19060707689316614"/>
                  <c:y val="3.4806781186053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A93-466F-9EEF-296D4280C54B}"/>
                </c:ext>
              </c:extLst>
            </c:dLbl>
            <c:dLbl>
              <c:idx val="6"/>
              <c:layout>
                <c:manualLayout>
                  <c:x val="-0.11270754350150676"/>
                  <c:y val="8.4906224506382123E-3"/>
                </c:manualLayout>
              </c:layout>
              <c:showLegendKey val="0"/>
              <c:showVal val="1"/>
              <c:showCatName val="0"/>
              <c:showSerName val="0"/>
              <c:showPercent val="0"/>
              <c:showBubbleSize val="0"/>
              <c:extLst>
                <c:ext xmlns:c15="http://schemas.microsoft.com/office/drawing/2012/chart" uri="{CE6537A1-D6FC-4f65-9D91-7224C49458BB}">
                  <c15:layout>
                    <c:manualLayout>
                      <c:w val="9.0277777777777776E-2"/>
                      <c:h val="2.6662423981933761E-2"/>
                    </c:manualLayout>
                  </c15:layout>
                </c:ext>
                <c:ext xmlns:c16="http://schemas.microsoft.com/office/drawing/2014/chart" uri="{C3380CC4-5D6E-409C-BE32-E72D297353CC}">
                  <c16:uniqueId val="{00000006-5A93-466F-9EEF-296D4280C54B}"/>
                </c:ext>
              </c:extLst>
            </c:dLbl>
            <c:dLbl>
              <c:idx val="7"/>
              <c:layout>
                <c:manualLayout>
                  <c:x val="-6.1621950034023522E-2"/>
                  <c:y val="-2.7416479160293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A93-466F-9EEF-296D4280C54B}"/>
                </c:ext>
              </c:extLst>
            </c:dLbl>
            <c:dLbl>
              <c:idx val="8"/>
              <c:layout>
                <c:manualLayout>
                  <c:x val="-4.4380528822786043E-2"/>
                  <c:y val="2.6173032888506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A93-466F-9EEF-296D4280C54B}"/>
                </c:ext>
              </c:extLst>
            </c:dLbl>
            <c:dLbl>
              <c:idx val="9"/>
              <c:layout>
                <c:manualLayout>
                  <c:x val="-1.8518518518518632E-2"/>
                  <c:y val="1.64497579705229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F1-45EB-A09D-78F2B94D30C7}"/>
                </c:ext>
              </c:extLst>
            </c:dLbl>
            <c:dLbl>
              <c:idx val="10"/>
              <c:layout>
                <c:manualLayout>
                  <c:x val="-5.8641975308641972E-2"/>
                  <c:y val="-3.0157889612625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F1-45EB-A09D-78F2B94D30C7}"/>
                </c:ext>
              </c:extLst>
            </c:dLbl>
            <c:numFmt formatCode="#,##0" sourceLinked="0"/>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Sheet1!$A$3:$A$13</c:f>
              <c:strCache>
                <c:ptCount val="11"/>
                <c:pt idx="0">
                  <c:v>2011-12</c:v>
                </c:pt>
                <c:pt idx="5">
                  <c:v>2016-17</c:v>
                </c:pt>
                <c:pt idx="10">
                  <c:v>2021-22</c:v>
                </c:pt>
              </c:strCache>
            </c:strRef>
          </c:cat>
          <c:val>
            <c:numRef>
              <c:f>Sheet1!$B$3:$B$13</c:f>
              <c:numCache>
                <c:formatCode>#,##0</c:formatCode>
                <c:ptCount val="11"/>
                <c:pt idx="0" formatCode="General">
                  <c:v>2036</c:v>
                </c:pt>
                <c:pt idx="1">
                  <c:v>1621</c:v>
                </c:pt>
                <c:pt idx="2">
                  <c:v>1448</c:v>
                </c:pt>
                <c:pt idx="3">
                  <c:v>1265</c:v>
                </c:pt>
                <c:pt idx="4">
                  <c:v>1136</c:v>
                </c:pt>
                <c:pt idx="5" formatCode="General">
                  <c:v>1169</c:v>
                </c:pt>
                <c:pt idx="6" formatCode="General">
                  <c:v>1064</c:v>
                </c:pt>
                <c:pt idx="7" formatCode="General">
                  <c:v>1191</c:v>
                </c:pt>
                <c:pt idx="8" formatCode="General">
                  <c:v>1164</c:v>
                </c:pt>
                <c:pt idx="9" formatCode="General">
                  <c:v>1321</c:v>
                </c:pt>
                <c:pt idx="10" formatCode="General">
                  <c:v>1484</c:v>
                </c:pt>
              </c:numCache>
            </c:numRef>
          </c:val>
          <c:smooth val="0"/>
          <c:extLst>
            <c:ext xmlns:c16="http://schemas.microsoft.com/office/drawing/2014/chart" uri="{C3380CC4-5D6E-409C-BE32-E72D297353CC}">
              <c16:uniqueId val="{00000009-5A93-466F-9EEF-296D4280C54B}"/>
            </c:ext>
          </c:extLst>
        </c:ser>
        <c:dLbls>
          <c:showLegendKey val="0"/>
          <c:showVal val="0"/>
          <c:showCatName val="0"/>
          <c:showSerName val="0"/>
          <c:showPercent val="0"/>
          <c:showBubbleSize val="0"/>
        </c:dLbls>
        <c:marker val="1"/>
        <c:smooth val="0"/>
        <c:axId val="232000128"/>
        <c:axId val="232018304"/>
      </c:lineChart>
      <c:catAx>
        <c:axId val="232000128"/>
        <c:scaling>
          <c:orientation val="minMax"/>
        </c:scaling>
        <c:delete val="0"/>
        <c:axPos val="b"/>
        <c:numFmt formatCode="General" sourceLinked="0"/>
        <c:majorTickMark val="out"/>
        <c:minorTickMark val="none"/>
        <c:tickLblPos val="nextTo"/>
        <c:txPr>
          <a:bodyPr rot="0" vert="horz" anchor="t" anchorCtr="1"/>
          <a:lstStyle/>
          <a:p>
            <a:pPr>
              <a:defRPr sz="1000" baseline="0"/>
            </a:pPr>
            <a:endParaRPr lang="en-US"/>
          </a:p>
        </c:txPr>
        <c:crossAx val="232018304"/>
        <c:crossesAt val="1000"/>
        <c:auto val="1"/>
        <c:lblAlgn val="ctr"/>
        <c:lblOffset val="300"/>
        <c:noMultiLvlLbl val="0"/>
      </c:catAx>
      <c:valAx>
        <c:axId val="232018304"/>
        <c:scaling>
          <c:orientation val="minMax"/>
          <c:max val="2250"/>
          <c:min val="1000"/>
        </c:scaling>
        <c:delete val="0"/>
        <c:axPos val="l"/>
        <c:majorGridlines/>
        <c:numFmt formatCode="#,##0" sourceLinked="0"/>
        <c:majorTickMark val="none"/>
        <c:minorTickMark val="none"/>
        <c:tickLblPos val="nextTo"/>
        <c:txPr>
          <a:bodyPr/>
          <a:lstStyle/>
          <a:p>
            <a:pPr>
              <a:defRPr sz="1000" baseline="0"/>
            </a:pPr>
            <a:endParaRPr lang="en-US"/>
          </a:p>
        </c:txPr>
        <c:crossAx val="232000128"/>
        <c:crosses val="autoZero"/>
        <c:crossBetween val="midCat"/>
        <c:majorUnit val="250"/>
        <c:minorUnit val="250"/>
      </c:valAx>
      <c:spPr>
        <a:noFill/>
      </c:spPr>
    </c:plotArea>
    <c:plotVisOnly val="1"/>
    <c:dispBlanksAs val="gap"/>
    <c:showDLblsOverMax val="0"/>
  </c:chart>
  <c:txPr>
    <a:bodyPr/>
    <a:lstStyle/>
    <a:p>
      <a:pPr>
        <a:defRPr sz="1200" baseline="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spcBef>
                <a:spcPts val="0"/>
              </a:spcBef>
              <a:defRPr sz="1400">
                <a:latin typeface="Calibri" panose="020F0502020204030204" pitchFamily="34" charset="0"/>
                <a:cs typeface="Calibri" panose="020F0502020204030204" pitchFamily="34" charset="0"/>
              </a:defRPr>
            </a:pPr>
            <a:r>
              <a:rPr lang="en-US" sz="1400" dirty="0">
                <a:latin typeface="Calibri" panose="020F0502020204030204" pitchFamily="34" charset="0"/>
                <a:cs typeface="Calibri" panose="020F0502020204030204" pitchFamily="34" charset="0"/>
              </a:rPr>
              <a:t>Expenditures</a:t>
            </a:r>
          </a:p>
          <a:p>
            <a:pPr>
              <a:spcBef>
                <a:spcPts val="0"/>
              </a:spcBef>
              <a:defRPr sz="1400">
                <a:latin typeface="Calibri" panose="020F0502020204030204" pitchFamily="34" charset="0"/>
                <a:cs typeface="Calibri" panose="020F0502020204030204" pitchFamily="34" charset="0"/>
              </a:defRPr>
            </a:pPr>
            <a:r>
              <a:rPr lang="en-US" sz="1400" dirty="0">
                <a:latin typeface="Calibri" panose="020F0502020204030204" pitchFamily="34" charset="0"/>
                <a:cs typeface="Calibri" panose="020F0502020204030204" pitchFamily="34" charset="0"/>
              </a:rPr>
              <a:t>03/31/2022</a:t>
            </a:r>
          </a:p>
        </c:rich>
      </c:tx>
      <c:layout>
        <c:manualLayout>
          <c:xMode val="edge"/>
          <c:yMode val="edge"/>
          <c:x val="0.34450450040395542"/>
          <c:y val="2.7372258840700782E-3"/>
        </c:manualLayout>
      </c:layout>
      <c:overlay val="0"/>
    </c:title>
    <c:autoTitleDeleted val="0"/>
    <c:plotArea>
      <c:layout>
        <c:manualLayout>
          <c:layoutTarget val="inner"/>
          <c:xMode val="edge"/>
          <c:yMode val="edge"/>
          <c:x val="0.22638257726615849"/>
          <c:y val="0.11392657423895422"/>
          <c:w val="0.58542388415739877"/>
          <c:h val="0.77184769644121842"/>
        </c:manualLayout>
      </c:layout>
      <c:lineChart>
        <c:grouping val="stacked"/>
        <c:varyColors val="0"/>
        <c:ser>
          <c:idx val="0"/>
          <c:order val="0"/>
          <c:tx>
            <c:strRef>
              <c:f>Sheet1!$B$3</c:f>
              <c:strCache>
                <c:ptCount val="1"/>
                <c:pt idx="0">
                  <c:v>Series 1</c:v>
                </c:pt>
              </c:strCache>
            </c:strRef>
          </c:tx>
          <c:spPr>
            <a:ln>
              <a:solidFill>
                <a:srgbClr val="0070C0"/>
              </a:solidFill>
            </a:ln>
          </c:spPr>
          <c:marker>
            <c:spPr>
              <a:solidFill>
                <a:srgbClr val="0070C0"/>
              </a:solidFill>
              <a:ln>
                <a:solidFill>
                  <a:srgbClr val="0070C0"/>
                </a:solidFill>
              </a:ln>
            </c:spPr>
          </c:marker>
          <c:dLbls>
            <c:dLbl>
              <c:idx val="0"/>
              <c:layout>
                <c:manualLayout>
                  <c:x val="-6.0557096321368466E-3"/>
                  <c:y val="2.5887259916193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B0-4CFC-B323-80B0C1CA5E05}"/>
                </c:ext>
              </c:extLst>
            </c:dLbl>
            <c:dLbl>
              <c:idx val="1"/>
              <c:layout>
                <c:manualLayout>
                  <c:x val="-6.2806005228144253E-3"/>
                  <c:y val="-1.34578835769464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B0-4CFC-B323-80B0C1CA5E05}"/>
                </c:ext>
              </c:extLst>
            </c:dLbl>
            <c:dLbl>
              <c:idx val="2"/>
              <c:layout>
                <c:manualLayout>
                  <c:x val="-9.985610707040871E-3"/>
                  <c:y val="-2.29967924885349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0B0-4CFC-B323-80B0C1CA5E05}"/>
                </c:ext>
              </c:extLst>
            </c:dLbl>
            <c:dLbl>
              <c:idx val="3"/>
              <c:layout>
                <c:manualLayout>
                  <c:x val="-1.8251333673324727E-2"/>
                  <c:y val="-2.4190610927264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B0-4CFC-B323-80B0C1CA5E05}"/>
                </c:ext>
              </c:extLst>
            </c:dLbl>
            <c:dLbl>
              <c:idx val="4"/>
              <c:layout>
                <c:manualLayout>
                  <c:x val="-0.10132275980639108"/>
                  <c:y val="3.6056377369909569E-2"/>
                </c:manualLayout>
              </c:layout>
              <c:showLegendKey val="0"/>
              <c:showVal val="1"/>
              <c:showCatName val="0"/>
              <c:showSerName val="0"/>
              <c:showPercent val="0"/>
              <c:showBubbleSize val="0"/>
              <c:extLst>
                <c:ext xmlns:c15="http://schemas.microsoft.com/office/drawing/2012/chart" uri="{CE6537A1-D6FC-4f65-9D91-7224C49458BB}">
                  <c15:layout>
                    <c:manualLayout>
                      <c:w val="0.13794480345839572"/>
                      <c:h val="3.2094081255520254E-2"/>
                    </c:manualLayout>
                  </c15:layout>
                </c:ext>
                <c:ext xmlns:c16="http://schemas.microsoft.com/office/drawing/2014/chart" uri="{C3380CC4-5D6E-409C-BE32-E72D297353CC}">
                  <c16:uniqueId val="{00000004-50B0-4CFC-B323-80B0C1CA5E05}"/>
                </c:ext>
              </c:extLst>
            </c:dLbl>
            <c:dLbl>
              <c:idx val="5"/>
              <c:layout>
                <c:manualLayout>
                  <c:x val="-0.223909811925424"/>
                  <c:y val="-2.54999532300774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0B0-4CFC-B323-80B0C1CA5E05}"/>
                </c:ext>
              </c:extLst>
            </c:dLbl>
            <c:dLbl>
              <c:idx val="6"/>
              <c:layout>
                <c:manualLayout>
                  <c:x val="-8.7198494658582829E-2"/>
                  <c:y val="1.92588626848004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B0-4CFC-B323-80B0C1CA5E05}"/>
                </c:ext>
              </c:extLst>
            </c:dLbl>
            <c:dLbl>
              <c:idx val="7"/>
              <c:layout>
                <c:manualLayout>
                  <c:x val="-9.902895547801728E-2"/>
                  <c:y val="-1.93205041495913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0B0-4CFC-B323-80B0C1CA5E05}"/>
                </c:ext>
              </c:extLst>
            </c:dLbl>
            <c:dLbl>
              <c:idx val="8"/>
              <c:layout>
                <c:manualLayout>
                  <c:x val="-6.3337509090288416E-2"/>
                  <c:y val="3.2152920835547799E-2"/>
                </c:manualLayout>
              </c:layout>
              <c:showLegendKey val="0"/>
              <c:showVal val="1"/>
              <c:showCatName val="0"/>
              <c:showSerName val="0"/>
              <c:showPercent val="0"/>
              <c:showBubbleSize val="0"/>
              <c:extLst>
                <c:ext xmlns:c15="http://schemas.microsoft.com/office/drawing/2012/chart" uri="{CE6537A1-D6FC-4f65-9D91-7224C49458BB}">
                  <c15:layout>
                    <c:manualLayout>
                      <c:w val="0.13794480345839572"/>
                      <c:h val="3.7568533023660408E-2"/>
                    </c:manualLayout>
                  </c15:layout>
                </c:ext>
                <c:ext xmlns:c16="http://schemas.microsoft.com/office/drawing/2014/chart" uri="{C3380CC4-5D6E-409C-BE32-E72D297353CC}">
                  <c16:uniqueId val="{00000008-50B0-4CFC-B323-80B0C1CA5E05}"/>
                </c:ext>
              </c:extLst>
            </c:dLbl>
            <c:dLbl>
              <c:idx val="9"/>
              <c:layout>
                <c:manualLayout>
                  <c:x val="-3.4344583739788617E-2"/>
                  <c:y val="3.0109484724770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0B0-4CFC-B323-80B0C1CA5E05}"/>
                </c:ext>
              </c:extLst>
            </c:dLbl>
            <c:dLbl>
              <c:idx val="10"/>
              <c:layout>
                <c:manualLayout>
                  <c:x val="-6.3060481580981084E-2"/>
                  <c:y val="-4.105828049625259E-2"/>
                </c:manualLayout>
              </c:layout>
              <c:showLegendKey val="0"/>
              <c:showVal val="1"/>
              <c:showCatName val="0"/>
              <c:showSerName val="0"/>
              <c:showPercent val="0"/>
              <c:showBubbleSize val="0"/>
              <c:extLst>
                <c:ext xmlns:c15="http://schemas.microsoft.com/office/drawing/2012/chart" uri="{CE6537A1-D6FC-4f65-9D91-7224C49458BB}">
                  <c15:layout>
                    <c:manualLayout>
                      <c:w val="0.13794480345839572"/>
                      <c:h val="2.9356855371450167E-2"/>
                    </c:manualLayout>
                  </c15:layout>
                </c:ext>
                <c:ext xmlns:c16="http://schemas.microsoft.com/office/drawing/2014/chart" uri="{C3380CC4-5D6E-409C-BE32-E72D297353CC}">
                  <c16:uniqueId val="{0000000A-50B0-4CFC-B323-80B0C1CA5E05}"/>
                </c:ext>
              </c:extLst>
            </c:dLbl>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Sheet1!$A$4:$A$14</c:f>
              <c:strCache>
                <c:ptCount val="11"/>
                <c:pt idx="0">
                  <c:v>2011-12</c:v>
                </c:pt>
                <c:pt idx="5">
                  <c:v>2016-17</c:v>
                </c:pt>
                <c:pt idx="10">
                  <c:v>2021-22</c:v>
                </c:pt>
              </c:strCache>
            </c:strRef>
          </c:cat>
          <c:val>
            <c:numRef>
              <c:f>Sheet1!$B$4:$B$14</c:f>
              <c:numCache>
                <c:formatCode>"$"#,##0</c:formatCode>
                <c:ptCount val="11"/>
                <c:pt idx="0">
                  <c:v>5560479</c:v>
                </c:pt>
                <c:pt idx="1">
                  <c:v>4451162</c:v>
                </c:pt>
                <c:pt idx="2">
                  <c:v>3918512</c:v>
                </c:pt>
                <c:pt idx="3">
                  <c:v>3244758</c:v>
                </c:pt>
                <c:pt idx="4">
                  <c:v>2974622</c:v>
                </c:pt>
                <c:pt idx="5">
                  <c:v>2876032</c:v>
                </c:pt>
                <c:pt idx="6">
                  <c:v>2757733</c:v>
                </c:pt>
                <c:pt idx="7">
                  <c:v>3049376</c:v>
                </c:pt>
                <c:pt idx="8">
                  <c:v>3052761</c:v>
                </c:pt>
                <c:pt idx="9">
                  <c:v>3347401</c:v>
                </c:pt>
                <c:pt idx="10">
                  <c:v>3437232</c:v>
                </c:pt>
              </c:numCache>
            </c:numRef>
          </c:val>
          <c:smooth val="0"/>
          <c:extLst>
            <c:ext xmlns:c16="http://schemas.microsoft.com/office/drawing/2014/chart" uri="{C3380CC4-5D6E-409C-BE32-E72D297353CC}">
              <c16:uniqueId val="{0000000B-50B0-4CFC-B323-80B0C1CA5E05}"/>
            </c:ext>
          </c:extLst>
        </c:ser>
        <c:dLbls>
          <c:showLegendKey val="0"/>
          <c:showVal val="0"/>
          <c:showCatName val="0"/>
          <c:showSerName val="0"/>
          <c:showPercent val="0"/>
          <c:showBubbleSize val="0"/>
        </c:dLbls>
        <c:marker val="1"/>
        <c:smooth val="0"/>
        <c:axId val="232297600"/>
        <c:axId val="232299136"/>
      </c:lineChart>
      <c:catAx>
        <c:axId val="232297600"/>
        <c:scaling>
          <c:orientation val="minMax"/>
        </c:scaling>
        <c:delete val="0"/>
        <c:axPos val="b"/>
        <c:numFmt formatCode="General" sourceLinked="0"/>
        <c:majorTickMark val="out"/>
        <c:minorTickMark val="none"/>
        <c:tickLblPos val="nextTo"/>
        <c:txPr>
          <a:bodyPr rot="0" anchor="b" anchorCtr="0"/>
          <a:lstStyle/>
          <a:p>
            <a:pPr>
              <a:defRPr sz="1000" baseline="0"/>
            </a:pPr>
            <a:endParaRPr lang="en-US"/>
          </a:p>
        </c:txPr>
        <c:crossAx val="232299136"/>
        <c:crossesAt val="2.75"/>
        <c:auto val="1"/>
        <c:lblAlgn val="ctr"/>
        <c:lblOffset val="300"/>
        <c:noMultiLvlLbl val="0"/>
      </c:catAx>
      <c:valAx>
        <c:axId val="232299136"/>
        <c:scaling>
          <c:orientation val="minMax"/>
          <c:max val="5800000"/>
          <c:min val="2600000"/>
        </c:scaling>
        <c:delete val="0"/>
        <c:axPos val="l"/>
        <c:majorGridlines/>
        <c:numFmt formatCode="&quot;$&quot;#,##0" sourceLinked="1"/>
        <c:majorTickMark val="out"/>
        <c:minorTickMark val="none"/>
        <c:tickLblPos val="nextTo"/>
        <c:txPr>
          <a:bodyPr/>
          <a:lstStyle/>
          <a:p>
            <a:pPr>
              <a:defRPr sz="1000" baseline="0"/>
            </a:pPr>
            <a:endParaRPr lang="en-US"/>
          </a:p>
        </c:txPr>
        <c:crossAx val="232297600"/>
        <c:crosses val="autoZero"/>
        <c:crossBetween val="midCat"/>
        <c:majorUnit val="450000"/>
      </c:valAx>
    </c:plotArea>
    <c:plotVisOnly val="1"/>
    <c:dispBlanksAs val="zero"/>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aseline="0">
                <a:latin typeface="Calibri" panose="020F0502020204030204" pitchFamily="34" charset="0"/>
                <a:cs typeface="Calibri" panose="020F0502020204030204" pitchFamily="34" charset="0"/>
              </a:defRPr>
            </a:pPr>
            <a:r>
              <a:rPr lang="en-US" sz="1800" baseline="0" dirty="0">
                <a:latin typeface="Calibri" panose="020F0502020204030204" pitchFamily="34" charset="0"/>
                <a:cs typeface="Calibri" panose="020F0502020204030204" pitchFamily="34" charset="0"/>
              </a:rPr>
              <a:t>Number of Recipients</a:t>
            </a:r>
          </a:p>
        </c:rich>
      </c:tx>
      <c:layout>
        <c:manualLayout>
          <c:xMode val="edge"/>
          <c:yMode val="edge"/>
          <c:x val="0.35027581725164469"/>
          <c:y val="2.7232829756643415E-3"/>
        </c:manualLayout>
      </c:layout>
      <c:overlay val="0"/>
    </c:title>
    <c:autoTitleDeleted val="0"/>
    <c:plotArea>
      <c:layout>
        <c:manualLayout>
          <c:layoutTarget val="inner"/>
          <c:xMode val="edge"/>
          <c:yMode val="edge"/>
          <c:x val="0.25806196456778635"/>
          <c:y val="0.1113399305667619"/>
          <c:w val="0.69653928187657776"/>
          <c:h val="0.74121778492542922"/>
        </c:manualLayout>
      </c:layout>
      <c:lineChart>
        <c:grouping val="stacked"/>
        <c:varyColors val="0"/>
        <c:ser>
          <c:idx val="0"/>
          <c:order val="0"/>
          <c:tx>
            <c:strRef>
              <c:f>Sheet1!$B$2</c:f>
              <c:strCache>
                <c:ptCount val="1"/>
                <c:pt idx="0">
                  <c:v>Column 1</c:v>
                </c:pt>
              </c:strCache>
            </c:strRef>
          </c:tx>
          <c:spPr>
            <a:ln>
              <a:solidFill>
                <a:srgbClr val="C00000"/>
              </a:solidFill>
            </a:ln>
          </c:spPr>
          <c:marker>
            <c:symbol val="diamond"/>
            <c:size val="8"/>
            <c:spPr>
              <a:solidFill>
                <a:srgbClr val="C00000"/>
              </a:solidFill>
            </c:spPr>
          </c:marker>
          <c:dLbls>
            <c:dLbl>
              <c:idx val="0"/>
              <c:layout>
                <c:manualLayout>
                  <c:x val="-3.5533055804016778E-2"/>
                  <c:y val="3.6546182808509756E-2"/>
                </c:manualLayout>
              </c:layout>
              <c:showLegendKey val="0"/>
              <c:showVal val="1"/>
              <c:showCatName val="0"/>
              <c:showSerName val="0"/>
              <c:showPercent val="0"/>
              <c:showBubbleSize val="0"/>
              <c:extLst>
                <c:ext xmlns:c15="http://schemas.microsoft.com/office/drawing/2012/chart" uri="{CE6537A1-D6FC-4f65-9D91-7224C49458BB}">
                  <c15:layout>
                    <c:manualLayout>
                      <c:w val="0.11676562196591886"/>
                      <c:h val="4.8619289365663489E-2"/>
                    </c:manualLayout>
                  </c15:layout>
                </c:ext>
                <c:ext xmlns:c16="http://schemas.microsoft.com/office/drawing/2014/chart" uri="{C3380CC4-5D6E-409C-BE32-E72D297353CC}">
                  <c16:uniqueId val="{00000000-E2E4-4A10-ADE7-3DE5F06EC2DF}"/>
                </c:ext>
              </c:extLst>
            </c:dLbl>
            <c:dLbl>
              <c:idx val="1"/>
              <c:layout>
                <c:manualLayout>
                  <c:x val="-0.11427426532071673"/>
                  <c:y val="-2.8874054918042732E-2"/>
                </c:manualLayout>
              </c:layout>
              <c:showLegendKey val="0"/>
              <c:showVal val="1"/>
              <c:showCatName val="0"/>
              <c:showSerName val="0"/>
              <c:showPercent val="0"/>
              <c:showBubbleSize val="0"/>
              <c:extLst>
                <c:ext xmlns:c15="http://schemas.microsoft.com/office/drawing/2012/chart" uri="{CE6537A1-D6FC-4f65-9D91-7224C49458BB}">
                  <c15:layout>
                    <c:manualLayout>
                      <c:w val="0.12337590426807805"/>
                      <c:h val="2.8270456814123601E-2"/>
                    </c:manualLayout>
                  </c15:layout>
                </c:ext>
                <c:ext xmlns:c16="http://schemas.microsoft.com/office/drawing/2014/chart" uri="{C3380CC4-5D6E-409C-BE32-E72D297353CC}">
                  <c16:uniqueId val="{00000001-E2E4-4A10-ADE7-3DE5F06EC2DF}"/>
                </c:ext>
              </c:extLst>
            </c:dLbl>
            <c:dLbl>
              <c:idx val="2"/>
              <c:layout>
                <c:manualLayout>
                  <c:x val="-9.4932287778622171E-2"/>
                  <c:y val="-2.4485665517838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2E4-4A10-ADE7-3DE5F06EC2DF}"/>
                </c:ext>
              </c:extLst>
            </c:dLbl>
            <c:dLbl>
              <c:idx val="3"/>
              <c:layout>
                <c:manualLayout>
                  <c:x val="-9.8342221893431489E-2"/>
                  <c:y val="3.62820371081218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2E4-4A10-ADE7-3DE5F06EC2DF}"/>
                </c:ext>
              </c:extLst>
            </c:dLbl>
            <c:dLbl>
              <c:idx val="4"/>
              <c:layout>
                <c:manualLayout>
                  <c:x val="-1.5111448868922321E-2"/>
                  <c:y val="2.79280287657872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2E4-4A10-ADE7-3DE5F06EC2DF}"/>
                </c:ext>
              </c:extLst>
            </c:dLbl>
            <c:dLbl>
              <c:idx val="5"/>
              <c:layout>
                <c:manualLayout>
                  <c:x val="-0.13951194743531975"/>
                  <c:y val="1.5146260953520212E-2"/>
                </c:manualLayout>
              </c:layout>
              <c:showLegendKey val="0"/>
              <c:showVal val="1"/>
              <c:showCatName val="0"/>
              <c:showSerName val="0"/>
              <c:showPercent val="0"/>
              <c:showBubbleSize val="0"/>
              <c:extLst>
                <c:ext xmlns:c15="http://schemas.microsoft.com/office/drawing/2012/chart" uri="{CE6537A1-D6FC-4f65-9D91-7224C49458BB}">
                  <c15:layout>
                    <c:manualLayout>
                      <c:w val="9.7752640227403653E-2"/>
                      <c:h val="4.2805337208080663E-2"/>
                    </c:manualLayout>
                  </c15:layout>
                </c:ext>
                <c:ext xmlns:c16="http://schemas.microsoft.com/office/drawing/2014/chart" uri="{C3380CC4-5D6E-409C-BE32-E72D297353CC}">
                  <c16:uniqueId val="{00000005-E2E4-4A10-ADE7-3DE5F06EC2DF}"/>
                </c:ext>
              </c:extLst>
            </c:dLbl>
            <c:dLbl>
              <c:idx val="6"/>
              <c:layout>
                <c:manualLayout>
                  <c:x val="-3.5751514866200831E-3"/>
                  <c:y val="1.5113071069156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2E4-4A10-ADE7-3DE5F06EC2DF}"/>
                </c:ext>
              </c:extLst>
            </c:dLbl>
            <c:dLbl>
              <c:idx val="7"/>
              <c:layout>
                <c:manualLayout>
                  <c:x val="-3.7531468641205852E-3"/>
                  <c:y val="1.70811167640732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2E4-4A10-ADE7-3DE5F06EC2DF}"/>
                </c:ext>
              </c:extLst>
            </c:dLbl>
            <c:dLbl>
              <c:idx val="8"/>
              <c:layout>
                <c:manualLayout>
                  <c:x val="-0.13484113800470332"/>
                  <c:y val="-1.7196938015716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2E4-4A10-ADE7-3DE5F06EC2DF}"/>
                </c:ext>
              </c:extLst>
            </c:dLbl>
            <c:dLbl>
              <c:idx val="9"/>
              <c:layout>
                <c:manualLayout>
                  <c:x val="-7.3661279728478593E-2"/>
                  <c:y val="-1.5988368433352874E-2"/>
                </c:manualLayout>
              </c:layout>
              <c:showLegendKey val="0"/>
              <c:showVal val="1"/>
              <c:showCatName val="0"/>
              <c:showSerName val="0"/>
              <c:showPercent val="0"/>
              <c:showBubbleSize val="0"/>
              <c:extLst>
                <c:ext xmlns:c15="http://schemas.microsoft.com/office/drawing/2012/chart" uri="{CE6537A1-D6FC-4f65-9D91-7224C49458BB}">
                  <c15:layout>
                    <c:manualLayout>
                      <c:w val="9.7752640227403653E-2"/>
                      <c:h val="3.9898361129289246E-2"/>
                    </c:manualLayout>
                  </c15:layout>
                </c:ext>
                <c:ext xmlns:c16="http://schemas.microsoft.com/office/drawing/2014/chart" uri="{C3380CC4-5D6E-409C-BE32-E72D297353CC}">
                  <c16:uniqueId val="{00000009-E2E4-4A10-ADE7-3DE5F06EC2DF}"/>
                </c:ext>
              </c:extLst>
            </c:dLbl>
            <c:numFmt formatCode="#,##0" sourceLinked="0"/>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Sheet1!$A$3:$A$12</c:f>
              <c:strCache>
                <c:ptCount val="10"/>
                <c:pt idx="0">
                  <c:v>12-13</c:v>
                </c:pt>
                <c:pt idx="1">
                  <c:v>13-14</c:v>
                </c:pt>
                <c:pt idx="2">
                  <c:v>14-15</c:v>
                </c:pt>
                <c:pt idx="3">
                  <c:v>15-16</c:v>
                </c:pt>
                <c:pt idx="4">
                  <c:v>16-17</c:v>
                </c:pt>
                <c:pt idx="5">
                  <c:v>17-18</c:v>
                </c:pt>
                <c:pt idx="6">
                  <c:v>18-19</c:v>
                </c:pt>
                <c:pt idx="7">
                  <c:v>19-20</c:v>
                </c:pt>
                <c:pt idx="8">
                  <c:v>20-21</c:v>
                </c:pt>
                <c:pt idx="9">
                  <c:v>21-22</c:v>
                </c:pt>
              </c:strCache>
            </c:strRef>
          </c:cat>
          <c:val>
            <c:numRef>
              <c:f>Sheet1!$B$3:$B$12</c:f>
              <c:numCache>
                <c:formatCode>#,##0</c:formatCode>
                <c:ptCount val="10"/>
                <c:pt idx="0">
                  <c:v>68200</c:v>
                </c:pt>
                <c:pt idx="1">
                  <c:v>68806</c:v>
                </c:pt>
                <c:pt idx="2">
                  <c:v>69874</c:v>
                </c:pt>
                <c:pt idx="3">
                  <c:v>68826</c:v>
                </c:pt>
                <c:pt idx="4" formatCode="General">
                  <c:v>68471</c:v>
                </c:pt>
                <c:pt idx="5" formatCode="General">
                  <c:v>72373</c:v>
                </c:pt>
                <c:pt idx="6" formatCode="General">
                  <c:v>72122</c:v>
                </c:pt>
                <c:pt idx="7" formatCode="General">
                  <c:v>69518</c:v>
                </c:pt>
                <c:pt idx="8" formatCode="General">
                  <c:v>65502</c:v>
                </c:pt>
                <c:pt idx="9" formatCode="General">
                  <c:v>61860</c:v>
                </c:pt>
              </c:numCache>
            </c:numRef>
          </c:val>
          <c:smooth val="0"/>
          <c:extLst>
            <c:ext xmlns:c16="http://schemas.microsoft.com/office/drawing/2014/chart" uri="{C3380CC4-5D6E-409C-BE32-E72D297353CC}">
              <c16:uniqueId val="{0000000A-E2E4-4A10-ADE7-3DE5F06EC2DF}"/>
            </c:ext>
          </c:extLst>
        </c:ser>
        <c:dLbls>
          <c:showLegendKey val="0"/>
          <c:showVal val="0"/>
          <c:showCatName val="0"/>
          <c:showSerName val="0"/>
          <c:showPercent val="0"/>
          <c:showBubbleSize val="0"/>
        </c:dLbls>
        <c:marker val="1"/>
        <c:smooth val="0"/>
        <c:axId val="232187008"/>
        <c:axId val="232188544"/>
      </c:lineChart>
      <c:catAx>
        <c:axId val="232187008"/>
        <c:scaling>
          <c:orientation val="minMax"/>
        </c:scaling>
        <c:delete val="0"/>
        <c:axPos val="b"/>
        <c:numFmt formatCode="General" sourceLinked="0"/>
        <c:majorTickMark val="out"/>
        <c:minorTickMark val="none"/>
        <c:tickLblPos val="nextTo"/>
        <c:txPr>
          <a:bodyPr rot="-1740000" vert="horz"/>
          <a:lstStyle/>
          <a:p>
            <a:pPr>
              <a:defRPr sz="1000" baseline="0"/>
            </a:pPr>
            <a:endParaRPr lang="en-US"/>
          </a:p>
        </c:txPr>
        <c:crossAx val="232188544"/>
        <c:crossesAt val="60000"/>
        <c:auto val="1"/>
        <c:lblAlgn val="ctr"/>
        <c:lblOffset val="300"/>
        <c:noMultiLvlLbl val="0"/>
      </c:catAx>
      <c:valAx>
        <c:axId val="232188544"/>
        <c:scaling>
          <c:orientation val="minMax"/>
          <c:max val="72500"/>
          <c:min val="60500"/>
        </c:scaling>
        <c:delete val="0"/>
        <c:axPos val="l"/>
        <c:majorGridlines/>
        <c:numFmt formatCode="#,##0" sourceLinked="0"/>
        <c:majorTickMark val="out"/>
        <c:minorTickMark val="none"/>
        <c:tickLblPos val="nextTo"/>
        <c:txPr>
          <a:bodyPr/>
          <a:lstStyle/>
          <a:p>
            <a:pPr>
              <a:defRPr sz="950" baseline="0"/>
            </a:pPr>
            <a:endParaRPr lang="en-US"/>
          </a:p>
        </c:txPr>
        <c:crossAx val="232187008"/>
        <c:crosses val="autoZero"/>
        <c:crossBetween val="midCat"/>
        <c:majorUnit val="2000"/>
        <c:minorUnit val="250"/>
      </c:valAx>
    </c:plotArea>
    <c:plotVisOnly val="1"/>
    <c:dispBlanksAs val="gap"/>
    <c:showDLblsOverMax val="0"/>
  </c:chart>
  <c:txPr>
    <a:bodyPr/>
    <a:lstStyle/>
    <a:p>
      <a:pPr>
        <a:defRPr sz="1200" baseline="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Calibri" panose="020F0502020204030204" pitchFamily="34" charset="0"/>
                <a:cs typeface="Calibri" panose="020F0502020204030204" pitchFamily="34" charset="0"/>
              </a:defRPr>
            </a:pPr>
            <a:r>
              <a:rPr lang="en-US" sz="1800" dirty="0">
                <a:latin typeface="Calibri" panose="020F0502020204030204" pitchFamily="34" charset="0"/>
                <a:cs typeface="Calibri" panose="020F0502020204030204" pitchFamily="34" charset="0"/>
              </a:rPr>
              <a:t>Total Pell Expenditures</a:t>
            </a:r>
          </a:p>
          <a:p>
            <a:pPr>
              <a:defRPr sz="1800">
                <a:latin typeface="Calibri" panose="020F0502020204030204" pitchFamily="34" charset="0"/>
                <a:cs typeface="Calibri" panose="020F0502020204030204" pitchFamily="34" charset="0"/>
              </a:defRPr>
            </a:pPr>
            <a:r>
              <a:rPr lang="en-US" sz="1800" dirty="0">
                <a:latin typeface="Calibri" panose="020F0502020204030204" pitchFamily="34" charset="0"/>
                <a:cs typeface="Calibri" panose="020F0502020204030204" pitchFamily="34" charset="0"/>
              </a:rPr>
              <a:t>$Millions</a:t>
            </a:r>
          </a:p>
        </c:rich>
      </c:tx>
      <c:layout>
        <c:manualLayout>
          <c:xMode val="edge"/>
          <c:yMode val="edge"/>
          <c:x val="0.27787003375489489"/>
          <c:y val="1.5358726222072269E-3"/>
        </c:manualLayout>
      </c:layout>
      <c:overlay val="0"/>
    </c:title>
    <c:autoTitleDeleted val="0"/>
    <c:plotArea>
      <c:layout>
        <c:manualLayout>
          <c:layoutTarget val="inner"/>
          <c:xMode val="edge"/>
          <c:yMode val="edge"/>
          <c:x val="0.18551292952485426"/>
          <c:y val="0.11884042606773719"/>
          <c:w val="0.75818110236220471"/>
          <c:h val="0.6820798658162438"/>
        </c:manualLayout>
      </c:layout>
      <c:lineChart>
        <c:grouping val="stacked"/>
        <c:varyColors val="0"/>
        <c:ser>
          <c:idx val="0"/>
          <c:order val="0"/>
          <c:tx>
            <c:strRef>
              <c:f>Sheet1!$B$3</c:f>
              <c:strCache>
                <c:ptCount val="1"/>
                <c:pt idx="0">
                  <c:v>Series 1</c:v>
                </c:pt>
              </c:strCache>
            </c:strRef>
          </c:tx>
          <c:spPr>
            <a:ln>
              <a:solidFill>
                <a:srgbClr val="0070C0"/>
              </a:solidFill>
            </a:ln>
          </c:spPr>
          <c:marker>
            <c:spPr>
              <a:solidFill>
                <a:srgbClr val="0070C0"/>
              </a:solidFill>
              <a:ln>
                <a:solidFill>
                  <a:srgbClr val="0070C0"/>
                </a:solidFill>
              </a:ln>
            </c:spPr>
          </c:marker>
          <c:dLbls>
            <c:dLbl>
              <c:idx val="0"/>
              <c:layout>
                <c:manualLayout>
                  <c:x val="-2.0861086146730469E-2"/>
                  <c:y val="1.67795678573950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718-4E44-B30C-3E13AC640268}"/>
                </c:ext>
              </c:extLst>
            </c:dLbl>
            <c:dLbl>
              <c:idx val="1"/>
              <c:layout>
                <c:manualLayout>
                  <c:x val="-1.96139908460434E-2"/>
                  <c:y val="1.4755418388374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718-4E44-B30C-3E13AC640268}"/>
                </c:ext>
              </c:extLst>
            </c:dLbl>
            <c:dLbl>
              <c:idx val="2"/>
              <c:layout>
                <c:manualLayout>
                  <c:x val="2.7266901731117552E-2"/>
                  <c:y val="3.16355008939645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18-4E44-B30C-3E13AC640268}"/>
                </c:ext>
              </c:extLst>
            </c:dLbl>
            <c:dLbl>
              <c:idx val="3"/>
              <c:layout>
                <c:manualLayout>
                  <c:x val="-0.21193186966618038"/>
                  <c:y val="-1.10651891379956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18-4E44-B30C-3E13AC640268}"/>
                </c:ext>
              </c:extLst>
            </c:dLbl>
            <c:dLbl>
              <c:idx val="4"/>
              <c:layout>
                <c:manualLayout>
                  <c:x val="-7.7055546380427522E-3"/>
                  <c:y val="-6.76307421742083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718-4E44-B30C-3E13AC640268}"/>
                </c:ext>
              </c:extLst>
            </c:dLbl>
            <c:dLbl>
              <c:idx val="5"/>
              <c:layout>
                <c:manualLayout>
                  <c:x val="-0.13390614084719638"/>
                  <c:y val="2.4723304288192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718-4E44-B30C-3E13AC640268}"/>
                </c:ext>
              </c:extLst>
            </c:dLbl>
            <c:dLbl>
              <c:idx val="6"/>
              <c:layout>
                <c:manualLayout>
                  <c:x val="-0.12372602750234388"/>
                  <c:y val="-1.88941145264341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18-4E44-B30C-3E13AC640268}"/>
                </c:ext>
              </c:extLst>
            </c:dLbl>
            <c:dLbl>
              <c:idx val="7"/>
              <c:layout>
                <c:manualLayout>
                  <c:x val="-4.4616815202400864E-2"/>
                  <c:y val="-3.15585203100074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18-4E44-B30C-3E13AC640268}"/>
                </c:ext>
              </c:extLst>
            </c:dLbl>
            <c:dLbl>
              <c:idx val="8"/>
              <c:layout>
                <c:manualLayout>
                  <c:x val="-0.13566225258891973"/>
                  <c:y val="1.145559067092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718-4E44-B30C-3E13AC640268}"/>
                </c:ext>
              </c:extLst>
            </c:dLbl>
            <c:dLbl>
              <c:idx val="9"/>
              <c:layout>
                <c:manualLayout>
                  <c:x val="-5.063583637296655E-2"/>
                  <c:y val="2.23463638001222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718-4E44-B30C-3E13AC640268}"/>
                </c:ext>
              </c:extLst>
            </c:dLbl>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Sheet1!$A$4:$A$13</c:f>
              <c:strCache>
                <c:ptCount val="10"/>
                <c:pt idx="0">
                  <c:v>12-13</c:v>
                </c:pt>
                <c:pt idx="1">
                  <c:v>13-14</c:v>
                </c:pt>
                <c:pt idx="2">
                  <c:v>14-15</c:v>
                </c:pt>
                <c:pt idx="3">
                  <c:v>15-16</c:v>
                </c:pt>
                <c:pt idx="4">
                  <c:v>16-17</c:v>
                </c:pt>
                <c:pt idx="5">
                  <c:v>17-18</c:v>
                </c:pt>
                <c:pt idx="6">
                  <c:v>18-19</c:v>
                </c:pt>
                <c:pt idx="7">
                  <c:v>19-20</c:v>
                </c:pt>
                <c:pt idx="8">
                  <c:v>20-21</c:v>
                </c:pt>
                <c:pt idx="9">
                  <c:v>21-22</c:v>
                </c:pt>
              </c:strCache>
            </c:strRef>
          </c:cat>
          <c:val>
            <c:numRef>
              <c:f>Sheet1!$B$4:$B$13</c:f>
              <c:numCache>
                <c:formatCode>"$"#,##0.0</c:formatCode>
                <c:ptCount val="10"/>
                <c:pt idx="0">
                  <c:v>269.7</c:v>
                </c:pt>
                <c:pt idx="1">
                  <c:v>278.89999999999998</c:v>
                </c:pt>
                <c:pt idx="2">
                  <c:v>289.8</c:v>
                </c:pt>
                <c:pt idx="3">
                  <c:v>290</c:v>
                </c:pt>
                <c:pt idx="4">
                  <c:v>289.60000000000002</c:v>
                </c:pt>
                <c:pt idx="5">
                  <c:v>321.8</c:v>
                </c:pt>
                <c:pt idx="6">
                  <c:v>327.7</c:v>
                </c:pt>
                <c:pt idx="7">
                  <c:v>320.3</c:v>
                </c:pt>
                <c:pt idx="8">
                  <c:v>306.5</c:v>
                </c:pt>
                <c:pt idx="9">
                  <c:v>292.5</c:v>
                </c:pt>
              </c:numCache>
            </c:numRef>
          </c:val>
          <c:smooth val="0"/>
          <c:extLst>
            <c:ext xmlns:c16="http://schemas.microsoft.com/office/drawing/2014/chart" uri="{C3380CC4-5D6E-409C-BE32-E72D297353CC}">
              <c16:uniqueId val="{0000000A-1718-4E44-B30C-3E13AC640268}"/>
            </c:ext>
          </c:extLst>
        </c:ser>
        <c:dLbls>
          <c:showLegendKey val="0"/>
          <c:showVal val="0"/>
          <c:showCatName val="0"/>
          <c:showSerName val="0"/>
          <c:showPercent val="0"/>
          <c:showBubbleSize val="0"/>
        </c:dLbls>
        <c:marker val="1"/>
        <c:smooth val="0"/>
        <c:axId val="245701632"/>
        <c:axId val="245715712"/>
      </c:lineChart>
      <c:catAx>
        <c:axId val="245701632"/>
        <c:scaling>
          <c:orientation val="minMax"/>
        </c:scaling>
        <c:delete val="0"/>
        <c:axPos val="b"/>
        <c:numFmt formatCode="General" sourceLinked="0"/>
        <c:majorTickMark val="out"/>
        <c:minorTickMark val="none"/>
        <c:tickLblPos val="low"/>
        <c:txPr>
          <a:bodyPr rot="-3000000"/>
          <a:lstStyle/>
          <a:p>
            <a:pPr>
              <a:defRPr sz="1000" baseline="0"/>
            </a:pPr>
            <a:endParaRPr lang="en-US"/>
          </a:p>
        </c:txPr>
        <c:crossAx val="245715712"/>
        <c:crossesAt val="240"/>
        <c:auto val="1"/>
        <c:lblAlgn val="ctr"/>
        <c:lblOffset val="300"/>
        <c:noMultiLvlLbl val="0"/>
      </c:catAx>
      <c:valAx>
        <c:axId val="245715712"/>
        <c:scaling>
          <c:orientation val="minMax"/>
          <c:max val="340"/>
          <c:min val="240"/>
        </c:scaling>
        <c:delete val="0"/>
        <c:axPos val="l"/>
        <c:majorGridlines/>
        <c:numFmt formatCode="&quot;$&quot;#,##0.0" sourceLinked="1"/>
        <c:majorTickMark val="out"/>
        <c:minorTickMark val="none"/>
        <c:tickLblPos val="nextTo"/>
        <c:txPr>
          <a:bodyPr/>
          <a:lstStyle/>
          <a:p>
            <a:pPr>
              <a:defRPr sz="950" baseline="0"/>
            </a:pPr>
            <a:endParaRPr lang="en-US"/>
          </a:p>
        </c:txPr>
        <c:crossAx val="245701632"/>
        <c:crosses val="autoZero"/>
        <c:crossBetween val="midCat"/>
        <c:majorUnit val="20"/>
      </c:valAx>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6"/>
      <c:hPercent val="74"/>
      <c:rotY val="24"/>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7.715737750091782E-2"/>
          <c:y val="2.3964828366679541E-2"/>
          <c:w val="0.92284267257854902"/>
          <c:h val="0.90867280574230358"/>
        </c:manualLayout>
      </c:layout>
      <c:bar3DChart>
        <c:barDir val="col"/>
        <c:grouping val="clustered"/>
        <c:varyColors val="0"/>
        <c:ser>
          <c:idx val="9"/>
          <c:order val="0"/>
          <c:tx>
            <c:strRef>
              <c:f>Sheet1!$A$2</c:f>
              <c:strCache>
                <c:ptCount val="1"/>
                <c:pt idx="0">
                  <c:v>2014-15</c:v>
                </c:pt>
              </c:strCache>
            </c:strRef>
          </c:tx>
          <c:spPr>
            <a:solidFill>
              <a:schemeClr val="accent4">
                <a:lumMod val="75000"/>
              </a:schemeClr>
            </a:solidFill>
          </c:spPr>
          <c:invertIfNegative val="0"/>
          <c:dLbls>
            <c:dLbl>
              <c:idx val="0"/>
              <c:layout>
                <c:manualLayout>
                  <c:x val="-2.4120039630807699E-3"/>
                  <c:y val="4.38708823064059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5B-4528-B77E-BB5A9B386D1A}"/>
                </c:ext>
              </c:extLst>
            </c:dLbl>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Sheet1!$B$2</c:f>
              <c:numCache>
                <c:formatCode>"$"#,##0</c:formatCode>
                <c:ptCount val="1"/>
                <c:pt idx="0">
                  <c:v>5730</c:v>
                </c:pt>
              </c:numCache>
            </c:numRef>
          </c:val>
          <c:extLst>
            <c:ext xmlns:c16="http://schemas.microsoft.com/office/drawing/2014/chart" uri="{C3380CC4-5D6E-409C-BE32-E72D297353CC}">
              <c16:uniqueId val="{00000001-1F5B-4528-B77E-BB5A9B386D1A}"/>
            </c:ext>
          </c:extLst>
        </c:ser>
        <c:ser>
          <c:idx val="10"/>
          <c:order val="1"/>
          <c:tx>
            <c:strRef>
              <c:f>Sheet1!$A$3</c:f>
              <c:strCache>
                <c:ptCount val="1"/>
                <c:pt idx="0">
                  <c:v>2015-16</c:v>
                </c:pt>
              </c:strCache>
            </c:strRef>
          </c:tx>
          <c:spPr>
            <a:solidFill>
              <a:srgbClr val="7030A0"/>
            </a:solidFill>
          </c:spPr>
          <c:invertIfNegative val="0"/>
          <c:dLbls>
            <c:dLbl>
              <c:idx val="0"/>
              <c:layout>
                <c:manualLayout>
                  <c:x val="-3.3875215101423599E-3"/>
                  <c:y val="4.7729082678130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F5B-4528-B77E-BB5A9B386D1A}"/>
                </c:ext>
              </c:extLst>
            </c:dLbl>
            <c:spPr>
              <a:noFill/>
              <a:ln w="18407">
                <a:noFill/>
              </a:ln>
            </c:spPr>
            <c:txPr>
              <a:bodyPr/>
              <a:lstStyle/>
              <a:p>
                <a:pPr>
                  <a:defRPr sz="9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Sheet1!$B$3</c:f>
              <c:numCache>
                <c:formatCode>"$"#,##0</c:formatCode>
                <c:ptCount val="1"/>
                <c:pt idx="0">
                  <c:v>5775</c:v>
                </c:pt>
              </c:numCache>
            </c:numRef>
          </c:val>
          <c:extLst>
            <c:ext xmlns:c16="http://schemas.microsoft.com/office/drawing/2014/chart" uri="{C3380CC4-5D6E-409C-BE32-E72D297353CC}">
              <c16:uniqueId val="{00000003-1F5B-4528-B77E-BB5A9B386D1A}"/>
            </c:ext>
          </c:extLst>
        </c:ser>
        <c:ser>
          <c:idx val="1"/>
          <c:order val="2"/>
          <c:tx>
            <c:strRef>
              <c:f>Sheet1!$A$4</c:f>
              <c:strCache>
                <c:ptCount val="1"/>
                <c:pt idx="0">
                  <c:v>2016-17</c:v>
                </c:pt>
              </c:strCache>
            </c:strRef>
          </c:tx>
          <c:spPr>
            <a:solidFill>
              <a:schemeClr val="accent2"/>
            </a:solidFill>
          </c:spPr>
          <c:invertIfNegative val="0"/>
          <c:dLbls>
            <c:dLbl>
              <c:idx val="0"/>
              <c:layout>
                <c:manualLayout>
                  <c:x val="2.3273974031391802E-3"/>
                  <c:y val="4.1109657098278303E-2"/>
                </c:manualLayout>
              </c:layout>
              <c:spPr>
                <a:noFill/>
                <a:ln w="18407">
                  <a:noFill/>
                </a:ln>
              </c:spPr>
              <c:txPr>
                <a:bodyPr/>
                <a:lstStyle/>
                <a:p>
                  <a:pPr>
                    <a:defRPr sz="900" b="1" i="0" u="none" strike="noStrike" baseline="0">
                      <a:solidFill>
                        <a:srgbClr val="000000"/>
                      </a:solidFill>
                      <a:latin typeface="Arial" pitchFamily="34" charset="0"/>
                      <a:ea typeface="Arial Black"/>
                      <a:cs typeface="Arial"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F5B-4528-B77E-BB5A9B386D1A}"/>
                </c:ext>
              </c:extLst>
            </c:dLbl>
            <c:numFmt formatCode="#,##0_);[Red]\(#,##0\)" sourceLinked="0"/>
            <c:spPr>
              <a:noFill/>
              <a:ln w="18407">
                <a:noFill/>
              </a:ln>
            </c:spPr>
            <c:txPr>
              <a:bodyPr/>
              <a:lstStyle/>
              <a:p>
                <a:pPr>
                  <a:defRPr sz="900" b="1" i="0" u="none" strike="noStrike" baseline="0">
                    <a:solidFill>
                      <a:srgbClr val="000000"/>
                    </a:solidFill>
                    <a:latin typeface="Arial" pitchFamily="34" charset="0"/>
                    <a:ea typeface="Arial Black"/>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Sheet1!$B$4</c:f>
              <c:numCache>
                <c:formatCode>"$"#,##0</c:formatCode>
                <c:ptCount val="1"/>
                <c:pt idx="0">
                  <c:v>5815</c:v>
                </c:pt>
              </c:numCache>
            </c:numRef>
          </c:val>
          <c:extLst>
            <c:ext xmlns:c16="http://schemas.microsoft.com/office/drawing/2014/chart" uri="{C3380CC4-5D6E-409C-BE32-E72D297353CC}">
              <c16:uniqueId val="{00000005-1F5B-4528-B77E-BB5A9B386D1A}"/>
            </c:ext>
          </c:extLst>
        </c:ser>
        <c:ser>
          <c:idx val="2"/>
          <c:order val="3"/>
          <c:tx>
            <c:strRef>
              <c:f>Sheet1!$A$5</c:f>
              <c:strCache>
                <c:ptCount val="1"/>
                <c:pt idx="0">
                  <c:v>2017-18</c:v>
                </c:pt>
              </c:strCache>
            </c:strRef>
          </c:tx>
          <c:spPr>
            <a:solidFill>
              <a:srgbClr val="411BE5"/>
            </a:solidFill>
          </c:spPr>
          <c:invertIfNegative val="0"/>
          <c:dLbls>
            <c:dLbl>
              <c:idx val="0"/>
              <c:layout>
                <c:manualLayout>
                  <c:x val="-3.6302602075402798E-3"/>
                  <c:y val="3.91925401626756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F5B-4528-B77E-BB5A9B386D1A}"/>
                </c:ext>
              </c:extLst>
            </c:dLbl>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Sheet1!$B$5</c:f>
              <c:numCache>
                <c:formatCode>"$"#,##0</c:formatCode>
                <c:ptCount val="1"/>
                <c:pt idx="0">
                  <c:v>5920</c:v>
                </c:pt>
              </c:numCache>
            </c:numRef>
          </c:val>
          <c:extLst>
            <c:ext xmlns:c16="http://schemas.microsoft.com/office/drawing/2014/chart" uri="{C3380CC4-5D6E-409C-BE32-E72D297353CC}">
              <c16:uniqueId val="{00000007-1F5B-4528-B77E-BB5A9B386D1A}"/>
            </c:ext>
          </c:extLst>
        </c:ser>
        <c:ser>
          <c:idx val="3"/>
          <c:order val="4"/>
          <c:tx>
            <c:strRef>
              <c:f>Sheet1!$A$6</c:f>
              <c:strCache>
                <c:ptCount val="1"/>
                <c:pt idx="0">
                  <c:v>2018-19</c:v>
                </c:pt>
              </c:strCache>
            </c:strRef>
          </c:tx>
          <c:spPr>
            <a:solidFill>
              <a:schemeClr val="tx1">
                <a:lumMod val="50000"/>
                <a:lumOff val="50000"/>
              </a:schemeClr>
            </a:solidFill>
          </c:spPr>
          <c:invertIfNegative val="0"/>
          <c:dPt>
            <c:idx val="0"/>
            <c:invertIfNegative val="0"/>
            <c:bubble3D val="0"/>
            <c:spPr>
              <a:solidFill>
                <a:schemeClr val="accent5"/>
              </a:solidFill>
            </c:spPr>
            <c:extLst>
              <c:ext xmlns:c16="http://schemas.microsoft.com/office/drawing/2014/chart" uri="{C3380CC4-5D6E-409C-BE32-E72D297353CC}">
                <c16:uniqueId val="{00000009-1F5B-4528-B77E-BB5A9B386D1A}"/>
              </c:ext>
            </c:extLst>
          </c:dPt>
          <c:dLbls>
            <c:dLbl>
              <c:idx val="0"/>
              <c:layout>
                <c:manualLayout>
                  <c:x val="-3.0127235751160203E-4"/>
                  <c:y val="4.3268063886566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F5B-4528-B77E-BB5A9B386D1A}"/>
                </c:ext>
              </c:extLst>
            </c:dLbl>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Sheet1!$B$6</c:f>
              <c:numCache>
                <c:formatCode>"$"#,##0</c:formatCode>
                <c:ptCount val="1"/>
                <c:pt idx="0">
                  <c:v>6095</c:v>
                </c:pt>
              </c:numCache>
            </c:numRef>
          </c:val>
          <c:extLst>
            <c:ext xmlns:c16="http://schemas.microsoft.com/office/drawing/2014/chart" uri="{C3380CC4-5D6E-409C-BE32-E72D297353CC}">
              <c16:uniqueId val="{0000000A-1F5B-4528-B77E-BB5A9B386D1A}"/>
            </c:ext>
          </c:extLst>
        </c:ser>
        <c:ser>
          <c:idx val="4"/>
          <c:order val="5"/>
          <c:tx>
            <c:strRef>
              <c:f>Sheet1!$A$7</c:f>
              <c:strCache>
                <c:ptCount val="1"/>
                <c:pt idx="0">
                  <c:v>2019-20</c:v>
                </c:pt>
              </c:strCache>
            </c:strRef>
          </c:tx>
          <c:spPr>
            <a:solidFill>
              <a:schemeClr val="accent3">
                <a:lumMod val="60000"/>
                <a:lumOff val="40000"/>
              </a:schemeClr>
            </a:solidFill>
          </c:spPr>
          <c:invertIfNegative val="0"/>
          <c:dPt>
            <c:idx val="0"/>
            <c:invertIfNegative val="0"/>
            <c:bubble3D val="0"/>
            <c:extLst>
              <c:ext xmlns:c16="http://schemas.microsoft.com/office/drawing/2014/chart" uri="{C3380CC4-5D6E-409C-BE32-E72D297353CC}">
                <c16:uniqueId val="{0000000B-1F5B-4528-B77E-BB5A9B386D1A}"/>
              </c:ext>
            </c:extLst>
          </c:dPt>
          <c:dLbls>
            <c:dLbl>
              <c:idx val="0"/>
              <c:layout>
                <c:manualLayout>
                  <c:x val="1.0267507952234399E-3"/>
                  <c:y val="3.93556342297685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F5B-4528-B77E-BB5A9B386D1A}"/>
                </c:ext>
              </c:extLst>
            </c:dLbl>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Sheet1!$B$7</c:f>
              <c:numCache>
                <c:formatCode>"$"#,##0</c:formatCode>
                <c:ptCount val="1"/>
                <c:pt idx="0">
                  <c:v>6195</c:v>
                </c:pt>
              </c:numCache>
            </c:numRef>
          </c:val>
          <c:extLst>
            <c:ext xmlns:c16="http://schemas.microsoft.com/office/drawing/2014/chart" uri="{C3380CC4-5D6E-409C-BE32-E72D297353CC}">
              <c16:uniqueId val="{0000000C-1F5B-4528-B77E-BB5A9B386D1A}"/>
            </c:ext>
          </c:extLst>
        </c:ser>
        <c:ser>
          <c:idx val="5"/>
          <c:order val="6"/>
          <c:tx>
            <c:strRef>
              <c:f>Sheet1!$A$8</c:f>
              <c:strCache>
                <c:ptCount val="1"/>
                <c:pt idx="0">
                  <c:v>2020-21</c:v>
                </c:pt>
              </c:strCache>
            </c:strRef>
          </c:tx>
          <c:spPr>
            <a:solidFill>
              <a:srgbClr val="7030A0"/>
            </a:solidFill>
            <a:ln w="9204">
              <a:solidFill>
                <a:schemeClr val="tx1"/>
              </a:solidFill>
              <a:prstDash val="solid"/>
            </a:ln>
          </c:spPr>
          <c:invertIfNegative val="0"/>
          <c:dPt>
            <c:idx val="0"/>
            <c:invertIfNegative val="0"/>
            <c:bubble3D val="0"/>
            <c:spPr>
              <a:solidFill>
                <a:srgbClr val="7030A0"/>
              </a:solidFill>
            </c:spPr>
            <c:extLst>
              <c:ext xmlns:c16="http://schemas.microsoft.com/office/drawing/2014/chart" uri="{C3380CC4-5D6E-409C-BE32-E72D297353CC}">
                <c16:uniqueId val="{0000000E-1F5B-4528-B77E-BB5A9B386D1A}"/>
              </c:ext>
            </c:extLst>
          </c:dPt>
          <c:dLbls>
            <c:dLbl>
              <c:idx val="0"/>
              <c:layout>
                <c:manualLayout>
                  <c:x val="2.9372425301142E-3"/>
                  <c:y val="4.8871959783399699E-2"/>
                </c:manualLayout>
              </c:layout>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F5B-4528-B77E-BB5A9B386D1A}"/>
                </c:ext>
              </c:extLst>
            </c:dLbl>
            <c:spPr>
              <a:noFill/>
              <a:ln>
                <a:noFill/>
              </a:ln>
              <a:effectLst/>
            </c:spPr>
            <c:txPr>
              <a:bodyPr/>
              <a:lstStyle/>
              <a:p>
                <a:pPr>
                  <a:defRPr sz="900">
                    <a:latin typeface="Arial" pitchFamily="34" charset="0"/>
                    <a:cs typeface="Arial"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c:f>
              <c:numCache>
                <c:formatCode>General</c:formatCode>
                <c:ptCount val="1"/>
              </c:numCache>
            </c:numRef>
          </c:cat>
          <c:val>
            <c:numRef>
              <c:f>Sheet1!$B$8</c:f>
              <c:numCache>
                <c:formatCode>"$"#,##0</c:formatCode>
                <c:ptCount val="1"/>
                <c:pt idx="0">
                  <c:v>6345</c:v>
                </c:pt>
              </c:numCache>
            </c:numRef>
          </c:val>
          <c:extLst>
            <c:ext xmlns:c16="http://schemas.microsoft.com/office/drawing/2014/chart" uri="{C3380CC4-5D6E-409C-BE32-E72D297353CC}">
              <c16:uniqueId val="{0000000F-1F5B-4528-B77E-BB5A9B386D1A}"/>
            </c:ext>
          </c:extLst>
        </c:ser>
        <c:ser>
          <c:idx val="0"/>
          <c:order val="7"/>
          <c:tx>
            <c:strRef>
              <c:f>Sheet1!$A$9</c:f>
              <c:strCache>
                <c:ptCount val="1"/>
                <c:pt idx="0">
                  <c:v>2021-22</c:v>
                </c:pt>
              </c:strCache>
            </c:strRef>
          </c:tx>
          <c:spPr>
            <a:solidFill>
              <a:schemeClr val="accent2"/>
            </a:solidFill>
          </c:spPr>
          <c:invertIfNegative val="0"/>
          <c:dLbls>
            <c:dLbl>
              <c:idx val="0"/>
              <c:layout>
                <c:manualLayout>
                  <c:x val="-1.3758894953526699E-4"/>
                  <c:y val="3.84997034025452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F5B-4528-B77E-BB5A9B386D1A}"/>
                </c:ext>
              </c:extLst>
            </c:dLbl>
            <c:spPr>
              <a:noFill/>
              <a:ln w="18407">
                <a:noFill/>
              </a:ln>
            </c:spPr>
            <c:txPr>
              <a:bodyPr/>
              <a:lstStyle/>
              <a:p>
                <a:pPr>
                  <a:defRPr sz="90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Sheet1!$B$9</c:f>
              <c:numCache>
                <c:formatCode>"$"#,##0</c:formatCode>
                <c:ptCount val="1"/>
                <c:pt idx="0">
                  <c:v>6495</c:v>
                </c:pt>
              </c:numCache>
            </c:numRef>
          </c:val>
          <c:extLst>
            <c:ext xmlns:c16="http://schemas.microsoft.com/office/drawing/2014/chart" uri="{C3380CC4-5D6E-409C-BE32-E72D297353CC}">
              <c16:uniqueId val="{00000011-1F5B-4528-B77E-BB5A9B386D1A}"/>
            </c:ext>
          </c:extLst>
        </c:ser>
        <c:ser>
          <c:idx val="6"/>
          <c:order val="8"/>
          <c:tx>
            <c:strRef>
              <c:f>Sheet1!$A$10</c:f>
              <c:strCache>
                <c:ptCount val="1"/>
                <c:pt idx="0">
                  <c:v>2022-23</c:v>
                </c:pt>
              </c:strCache>
            </c:strRef>
          </c:tx>
          <c:spPr>
            <a:solidFill>
              <a:schemeClr val="accent4">
                <a:lumMod val="60000"/>
                <a:lumOff val="40000"/>
              </a:schemeClr>
            </a:solidFill>
          </c:spPr>
          <c:invertIfNegative val="0"/>
          <c:dLbls>
            <c:dLbl>
              <c:idx val="0"/>
              <c:layout>
                <c:manualLayout>
                  <c:x val="6.6290347812483698E-4"/>
                  <c:y val="4.47332701132254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F5B-4528-B77E-BB5A9B386D1A}"/>
                </c:ext>
              </c:extLst>
            </c:dLbl>
            <c:spPr>
              <a:noFill/>
              <a:ln w="18407">
                <a:noFill/>
              </a:ln>
            </c:spPr>
            <c:txPr>
              <a:bodyPr/>
              <a:lstStyle/>
              <a:p>
                <a:pPr>
                  <a:defRPr sz="950" b="1" i="0" u="none" strike="noStrike" baseline="0">
                    <a:solidFill>
                      <a:srgbClr val="000000"/>
                    </a:solidFill>
                    <a:latin typeface="Arial" pitchFamily="34" charset="0"/>
                    <a:ea typeface="Times New Roman"/>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f>
              <c:numCache>
                <c:formatCode>General</c:formatCode>
                <c:ptCount val="1"/>
              </c:numCache>
            </c:numRef>
          </c:cat>
          <c:val>
            <c:numRef>
              <c:f>Sheet1!$B$10</c:f>
              <c:numCache>
                <c:formatCode>"$"#,##0</c:formatCode>
                <c:ptCount val="1"/>
                <c:pt idx="0">
                  <c:v>6895</c:v>
                </c:pt>
              </c:numCache>
            </c:numRef>
          </c:val>
          <c:extLst>
            <c:ext xmlns:c16="http://schemas.microsoft.com/office/drawing/2014/chart" uri="{C3380CC4-5D6E-409C-BE32-E72D297353CC}">
              <c16:uniqueId val="{00000013-1F5B-4528-B77E-BB5A9B386D1A}"/>
            </c:ext>
          </c:extLst>
        </c:ser>
        <c:ser>
          <c:idx val="7"/>
          <c:order val="9"/>
          <c:tx>
            <c:strRef>
              <c:f>Sheet1!$A$11</c:f>
              <c:strCache>
                <c:ptCount val="1"/>
                <c:pt idx="0">
                  <c:v>Proposed 2023-24 </c:v>
                </c:pt>
              </c:strCache>
            </c:strRef>
          </c:tx>
          <c:invertIfNegative val="0"/>
          <c:dLbls>
            <c:dLbl>
              <c:idx val="0"/>
              <c:layout>
                <c:manualLayout>
                  <c:x val="6.7024553152052677E-3"/>
                  <c:y val="3.97641436116264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598-4CE1-A480-07D17070357A}"/>
                </c:ext>
              </c:extLst>
            </c:dLbl>
            <c:spPr>
              <a:noFill/>
              <a:ln>
                <a:noFill/>
              </a:ln>
              <a:effectLst/>
            </c:spPr>
            <c:txPr>
              <a:bodyPr wrap="square" lIns="38100" tIns="19050" rIns="38100" bIns="19050" anchor="ctr">
                <a:spAutoFit/>
              </a:bodyPr>
              <a:lstStyle/>
              <a:p>
                <a:pPr>
                  <a:defRPr sz="950" baseline="0">
                    <a:latin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Sheet1!$B$1</c:f>
              <c:numCache>
                <c:formatCode>General</c:formatCode>
                <c:ptCount val="1"/>
              </c:numCache>
            </c:numRef>
          </c:cat>
          <c:val>
            <c:numRef>
              <c:f>Sheet1!$B$11</c:f>
              <c:numCache>
                <c:formatCode>"$"#,##0</c:formatCode>
                <c:ptCount val="1"/>
                <c:pt idx="0">
                  <c:v>8670</c:v>
                </c:pt>
              </c:numCache>
            </c:numRef>
          </c:val>
          <c:extLst>
            <c:ext xmlns:c16="http://schemas.microsoft.com/office/drawing/2014/chart" uri="{C3380CC4-5D6E-409C-BE32-E72D297353CC}">
              <c16:uniqueId val="{00000007-4598-4CE1-A480-07D17070357A}"/>
            </c:ext>
          </c:extLst>
        </c:ser>
        <c:dLbls>
          <c:showLegendKey val="0"/>
          <c:showVal val="0"/>
          <c:showCatName val="0"/>
          <c:showSerName val="0"/>
          <c:showPercent val="0"/>
          <c:showBubbleSize val="0"/>
        </c:dLbls>
        <c:gapWidth val="1"/>
        <c:gapDepth val="0"/>
        <c:shape val="box"/>
        <c:axId val="245610368"/>
        <c:axId val="245611904"/>
        <c:axId val="0"/>
      </c:bar3DChart>
      <c:catAx>
        <c:axId val="245610368"/>
        <c:scaling>
          <c:orientation val="minMax"/>
        </c:scaling>
        <c:delete val="0"/>
        <c:axPos val="b"/>
        <c:numFmt formatCode="0" sourceLinked="0"/>
        <c:majorTickMark val="out"/>
        <c:minorTickMark val="none"/>
        <c:tickLblPos val="low"/>
        <c:spPr>
          <a:ln w="2301">
            <a:solidFill>
              <a:schemeClr val="tx1"/>
            </a:solidFill>
            <a:prstDash val="solid"/>
          </a:ln>
        </c:spPr>
        <c:txPr>
          <a:bodyPr rot="0" vert="horz"/>
          <a:lstStyle/>
          <a:p>
            <a:pPr>
              <a:defRPr sz="779" b="1" i="0" u="none" strike="noStrike" baseline="0">
                <a:solidFill>
                  <a:schemeClr val="tx1"/>
                </a:solidFill>
                <a:latin typeface="Times New Roman"/>
                <a:ea typeface="Times New Roman"/>
                <a:cs typeface="Times New Roman"/>
              </a:defRPr>
            </a:pPr>
            <a:endParaRPr lang="en-US"/>
          </a:p>
        </c:txPr>
        <c:crossAx val="245611904"/>
        <c:crossesAt val="2000"/>
        <c:auto val="1"/>
        <c:lblAlgn val="ctr"/>
        <c:lblOffset val="100"/>
        <c:tickLblSkip val="1"/>
        <c:tickMarkSkip val="1"/>
        <c:noMultiLvlLbl val="0"/>
      </c:catAx>
      <c:valAx>
        <c:axId val="245611904"/>
        <c:scaling>
          <c:orientation val="minMax"/>
          <c:min val="5500"/>
        </c:scaling>
        <c:delete val="0"/>
        <c:axPos val="l"/>
        <c:majorGridlines>
          <c:spPr>
            <a:ln w="3175">
              <a:solidFill>
                <a:schemeClr val="tx1"/>
              </a:solidFill>
              <a:prstDash val="solid"/>
            </a:ln>
          </c:spPr>
        </c:majorGridlines>
        <c:numFmt formatCode="\$#,##0" sourceLinked="0"/>
        <c:majorTickMark val="none"/>
        <c:minorTickMark val="none"/>
        <c:tickLblPos val="nextTo"/>
        <c:spPr>
          <a:ln w="2301">
            <a:solidFill>
              <a:schemeClr val="tx1"/>
            </a:solidFill>
            <a:prstDash val="solid"/>
          </a:ln>
        </c:spPr>
        <c:txPr>
          <a:bodyPr rot="0" vert="horz"/>
          <a:lstStyle/>
          <a:p>
            <a:pPr>
              <a:defRPr sz="1214" b="1" i="0" u="none" strike="noStrike" baseline="0">
                <a:solidFill>
                  <a:srgbClr val="000000"/>
                </a:solidFill>
                <a:latin typeface="Times New Roman"/>
                <a:ea typeface="Times New Roman"/>
                <a:cs typeface="Times New Roman"/>
              </a:defRPr>
            </a:pPr>
            <a:endParaRPr lang="en-US"/>
          </a:p>
        </c:txPr>
        <c:crossAx val="245610368"/>
        <c:crosses val="autoZero"/>
        <c:crossBetween val="between"/>
        <c:majorUnit val="250"/>
        <c:minorUnit val="250"/>
      </c:valAx>
      <c:spPr>
        <a:noFill/>
        <a:ln w="0">
          <a:noFill/>
        </a:ln>
        <a:effectLst>
          <a:glow>
            <a:schemeClr val="accent1">
              <a:alpha val="40000"/>
            </a:schemeClr>
          </a:glow>
          <a:softEdge rad="0"/>
        </a:effectLst>
      </c:spPr>
    </c:plotArea>
    <c:legend>
      <c:legendPos val="r"/>
      <c:layout>
        <c:manualLayout>
          <c:xMode val="edge"/>
          <c:yMode val="edge"/>
          <c:x val="0.18603586075675935"/>
          <c:y val="0.90481905347978953"/>
          <c:w val="0.79223941870555514"/>
          <c:h val="8.6535472113850043E-2"/>
        </c:manualLayout>
      </c:layout>
      <c:overlay val="0"/>
      <c:spPr>
        <a:noFill/>
        <a:ln w="18407">
          <a:noFill/>
        </a:ln>
      </c:spPr>
      <c:txPr>
        <a:bodyPr/>
        <a:lstStyle/>
        <a:p>
          <a:pPr>
            <a:defRPr sz="900" b="1" i="0" u="none" strike="noStrike" baseline="0">
              <a:solidFill>
                <a:srgbClr val="000000"/>
              </a:solidFill>
              <a:latin typeface="Arial" panose="020B0604020202020204" pitchFamily="34" charset="0"/>
              <a:ea typeface="Times New Roman"/>
              <a:cs typeface="Arial" panose="020B0604020202020204" pitchFamily="34" charset="0"/>
            </a:defRPr>
          </a:pPr>
          <a:endParaRPr lang="en-US"/>
        </a:p>
      </c:txPr>
    </c:legend>
    <c:plotVisOnly val="1"/>
    <c:dispBlanksAs val="gap"/>
    <c:showDLblsOverMax val="0"/>
  </c:chart>
  <c:spPr>
    <a:noFill/>
    <a:ln>
      <a:noFill/>
    </a:ln>
  </c:spPr>
  <c:txPr>
    <a:bodyPr/>
    <a:lstStyle/>
    <a:p>
      <a:pPr>
        <a:defRPr sz="1214" b="1" i="0" u="none" strike="noStrike" baseline="0">
          <a:solidFill>
            <a:schemeClr val="tx1"/>
          </a:solidFill>
          <a:latin typeface="Arial Black"/>
          <a:ea typeface="Arial Black"/>
          <a:cs typeface="Arial Black"/>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285" tIns="46140" rIns="92285" bIns="4614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2285" tIns="46140" rIns="92285" bIns="46140" rtlCol="0"/>
          <a:lstStyle>
            <a:lvl1pPr algn="r">
              <a:defRPr sz="1200"/>
            </a:lvl1pPr>
          </a:lstStyle>
          <a:p>
            <a:fld id="{5EA2F3E0-2F32-4E1B-AED7-4DE097CD27F8}" type="datetimeFigureOut">
              <a:rPr lang="en-US" smtClean="0"/>
              <a:t>4/27/22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2285" tIns="46140" rIns="92285" bIns="4614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285" tIns="46140" rIns="92285" bIns="46140" rtlCol="0" anchor="b"/>
          <a:lstStyle>
            <a:lvl1pPr algn="r">
              <a:defRPr sz="1200"/>
            </a:lvl1pPr>
          </a:lstStyle>
          <a:p>
            <a:fld id="{C93AF98A-589F-4C4D-80E5-1D40602FFC12}" type="slidenum">
              <a:rPr lang="en-US" smtClean="0"/>
              <a:t>‹#›</a:t>
            </a:fld>
            <a:endParaRPr lang="en-US"/>
          </a:p>
        </p:txBody>
      </p:sp>
    </p:spTree>
    <p:extLst>
      <p:ext uri="{BB962C8B-B14F-4D97-AF65-F5344CB8AC3E}">
        <p14:creationId xmlns:p14="http://schemas.microsoft.com/office/powerpoint/2010/main" val="19278068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285" tIns="46140" rIns="92285" bIns="4614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285" tIns="46140" rIns="92285" bIns="46140" rtlCol="0"/>
          <a:lstStyle>
            <a:lvl1pPr algn="r">
              <a:defRPr sz="1200"/>
            </a:lvl1pPr>
          </a:lstStyle>
          <a:p>
            <a:fld id="{82E4D889-E810-4163-AD76-3BDF28683DD4}" type="datetimeFigureOut">
              <a:rPr lang="en-US" smtClean="0"/>
              <a:t>4/27/22</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285" tIns="46140" rIns="92285" bIns="4614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285" tIns="46140" rIns="92285" bIns="461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285" tIns="46140" rIns="92285" bIns="4614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285" tIns="46140" rIns="92285" bIns="46140" rtlCol="0" anchor="b"/>
          <a:lstStyle>
            <a:lvl1pPr algn="r">
              <a:defRPr sz="1200"/>
            </a:lvl1pPr>
          </a:lstStyle>
          <a:p>
            <a:fld id="{B7186ACC-BE08-4DB1-9ABE-BA42357FDCB3}" type="slidenum">
              <a:rPr lang="en-US" smtClean="0"/>
              <a:t>‹#›</a:t>
            </a:fld>
            <a:endParaRPr lang="en-US"/>
          </a:p>
        </p:txBody>
      </p:sp>
    </p:spTree>
    <p:extLst>
      <p:ext uri="{BB962C8B-B14F-4D97-AF65-F5344CB8AC3E}">
        <p14:creationId xmlns:p14="http://schemas.microsoft.com/office/powerpoint/2010/main" val="11899999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86ACC-BE08-4DB1-9ABE-BA42357FDCB3}" type="slidenum">
              <a:rPr lang="en-US" smtClean="0"/>
              <a:t>1</a:t>
            </a:fld>
            <a:endParaRPr lang="en-US"/>
          </a:p>
        </p:txBody>
      </p:sp>
    </p:spTree>
    <p:extLst>
      <p:ext uri="{BB962C8B-B14F-4D97-AF65-F5344CB8AC3E}">
        <p14:creationId xmlns:p14="http://schemas.microsoft.com/office/powerpoint/2010/main" val="714097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2093" eaLnBrk="0" hangingPunct="0">
              <a:defRPr sz="2000">
                <a:solidFill>
                  <a:schemeClr val="tx1"/>
                </a:solidFill>
                <a:latin typeface="Times" charset="0"/>
              </a:defRPr>
            </a:lvl1pPr>
            <a:lvl2pPr marL="742753" indent="-285674" defTabSz="922093" eaLnBrk="0" hangingPunct="0">
              <a:defRPr sz="2000">
                <a:solidFill>
                  <a:schemeClr val="tx1"/>
                </a:solidFill>
                <a:latin typeface="Times" charset="0"/>
              </a:defRPr>
            </a:lvl2pPr>
            <a:lvl3pPr marL="1142695" indent="-228538" defTabSz="922093" eaLnBrk="0" hangingPunct="0">
              <a:defRPr sz="2000">
                <a:solidFill>
                  <a:schemeClr val="tx1"/>
                </a:solidFill>
                <a:latin typeface="Times" charset="0"/>
              </a:defRPr>
            </a:lvl3pPr>
            <a:lvl4pPr marL="1599773" indent="-228538" defTabSz="922093" eaLnBrk="0" hangingPunct="0">
              <a:defRPr sz="2000">
                <a:solidFill>
                  <a:schemeClr val="tx1"/>
                </a:solidFill>
                <a:latin typeface="Times" charset="0"/>
              </a:defRPr>
            </a:lvl4pPr>
            <a:lvl5pPr marL="2056853" indent="-228538" defTabSz="922093" eaLnBrk="0" hangingPunct="0">
              <a:defRPr sz="2000">
                <a:solidFill>
                  <a:schemeClr val="tx1"/>
                </a:solidFill>
                <a:latin typeface="Times" charset="0"/>
              </a:defRPr>
            </a:lvl5pPr>
            <a:lvl6pPr marL="2513929" indent="-228538" defTabSz="922093" eaLnBrk="0" fontAlgn="base" hangingPunct="0">
              <a:spcBef>
                <a:spcPct val="0"/>
              </a:spcBef>
              <a:spcAft>
                <a:spcPct val="0"/>
              </a:spcAft>
              <a:defRPr sz="2000">
                <a:solidFill>
                  <a:schemeClr val="tx1"/>
                </a:solidFill>
                <a:latin typeface="Times" charset="0"/>
              </a:defRPr>
            </a:lvl6pPr>
            <a:lvl7pPr marL="2971008" indent="-228538" defTabSz="922093" eaLnBrk="0" fontAlgn="base" hangingPunct="0">
              <a:spcBef>
                <a:spcPct val="0"/>
              </a:spcBef>
              <a:spcAft>
                <a:spcPct val="0"/>
              </a:spcAft>
              <a:defRPr sz="2000">
                <a:solidFill>
                  <a:schemeClr val="tx1"/>
                </a:solidFill>
                <a:latin typeface="Times" charset="0"/>
              </a:defRPr>
            </a:lvl7pPr>
            <a:lvl8pPr marL="3428087" indent="-228538" defTabSz="922093" eaLnBrk="0" fontAlgn="base" hangingPunct="0">
              <a:spcBef>
                <a:spcPct val="0"/>
              </a:spcBef>
              <a:spcAft>
                <a:spcPct val="0"/>
              </a:spcAft>
              <a:defRPr sz="2000">
                <a:solidFill>
                  <a:schemeClr val="tx1"/>
                </a:solidFill>
                <a:latin typeface="Times" charset="0"/>
              </a:defRPr>
            </a:lvl8pPr>
            <a:lvl9pPr marL="3885165" indent="-228538" defTabSz="922093" eaLnBrk="0" fontAlgn="base" hangingPunct="0">
              <a:spcBef>
                <a:spcPct val="0"/>
              </a:spcBef>
              <a:spcAft>
                <a:spcPct val="0"/>
              </a:spcAft>
              <a:defRPr sz="2000">
                <a:solidFill>
                  <a:schemeClr val="tx1"/>
                </a:solidFill>
                <a:latin typeface="Times" charset="0"/>
              </a:defRPr>
            </a:lvl9pPr>
          </a:lstStyle>
          <a:p>
            <a:fld id="{A006ED04-E807-4150-B9B9-D8987D24E2C8}" type="slidenum">
              <a:rPr lang="en-US" sz="1200">
                <a:latin typeface="Arial" charset="0"/>
              </a:rPr>
              <a:pPr/>
              <a:t>19</a:t>
            </a:fld>
            <a:endParaRPr 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701363" y="4387458"/>
            <a:ext cx="5607678" cy="4155279"/>
          </a:xfrm>
          <a:noFill/>
        </p:spPr>
        <p:txBody>
          <a:bodyPr/>
          <a:lstStyle/>
          <a:p>
            <a:pPr>
              <a:lnSpc>
                <a:spcPct val="90000"/>
              </a:lnSpc>
            </a:pPr>
            <a:endParaRPr lang="en-US" sz="900"/>
          </a:p>
        </p:txBody>
      </p:sp>
    </p:spTree>
    <p:extLst>
      <p:ext uri="{BB962C8B-B14F-4D97-AF65-F5344CB8AC3E}">
        <p14:creationId xmlns:p14="http://schemas.microsoft.com/office/powerpoint/2010/main" val="3202812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2093" eaLnBrk="0" hangingPunct="0">
              <a:defRPr sz="2000">
                <a:solidFill>
                  <a:schemeClr val="tx1"/>
                </a:solidFill>
                <a:latin typeface="Times" charset="0"/>
              </a:defRPr>
            </a:lvl1pPr>
            <a:lvl2pPr marL="742753" indent="-285674" defTabSz="922093" eaLnBrk="0" hangingPunct="0">
              <a:defRPr sz="2000">
                <a:solidFill>
                  <a:schemeClr val="tx1"/>
                </a:solidFill>
                <a:latin typeface="Times" charset="0"/>
              </a:defRPr>
            </a:lvl2pPr>
            <a:lvl3pPr marL="1142695" indent="-228538" defTabSz="922093" eaLnBrk="0" hangingPunct="0">
              <a:defRPr sz="2000">
                <a:solidFill>
                  <a:schemeClr val="tx1"/>
                </a:solidFill>
                <a:latin typeface="Times" charset="0"/>
              </a:defRPr>
            </a:lvl3pPr>
            <a:lvl4pPr marL="1599773" indent="-228538" defTabSz="922093" eaLnBrk="0" hangingPunct="0">
              <a:defRPr sz="2000">
                <a:solidFill>
                  <a:schemeClr val="tx1"/>
                </a:solidFill>
                <a:latin typeface="Times" charset="0"/>
              </a:defRPr>
            </a:lvl4pPr>
            <a:lvl5pPr marL="2056853" indent="-228538" defTabSz="922093" eaLnBrk="0" hangingPunct="0">
              <a:defRPr sz="2000">
                <a:solidFill>
                  <a:schemeClr val="tx1"/>
                </a:solidFill>
                <a:latin typeface="Times" charset="0"/>
              </a:defRPr>
            </a:lvl5pPr>
            <a:lvl6pPr marL="2513929" indent="-228538" defTabSz="922093" eaLnBrk="0" fontAlgn="base" hangingPunct="0">
              <a:spcBef>
                <a:spcPct val="0"/>
              </a:spcBef>
              <a:spcAft>
                <a:spcPct val="0"/>
              </a:spcAft>
              <a:defRPr sz="2000">
                <a:solidFill>
                  <a:schemeClr val="tx1"/>
                </a:solidFill>
                <a:latin typeface="Times" charset="0"/>
              </a:defRPr>
            </a:lvl6pPr>
            <a:lvl7pPr marL="2971008" indent="-228538" defTabSz="922093" eaLnBrk="0" fontAlgn="base" hangingPunct="0">
              <a:spcBef>
                <a:spcPct val="0"/>
              </a:spcBef>
              <a:spcAft>
                <a:spcPct val="0"/>
              </a:spcAft>
              <a:defRPr sz="2000">
                <a:solidFill>
                  <a:schemeClr val="tx1"/>
                </a:solidFill>
                <a:latin typeface="Times" charset="0"/>
              </a:defRPr>
            </a:lvl7pPr>
            <a:lvl8pPr marL="3428087" indent="-228538" defTabSz="922093" eaLnBrk="0" fontAlgn="base" hangingPunct="0">
              <a:spcBef>
                <a:spcPct val="0"/>
              </a:spcBef>
              <a:spcAft>
                <a:spcPct val="0"/>
              </a:spcAft>
              <a:defRPr sz="2000">
                <a:solidFill>
                  <a:schemeClr val="tx1"/>
                </a:solidFill>
                <a:latin typeface="Times" charset="0"/>
              </a:defRPr>
            </a:lvl8pPr>
            <a:lvl9pPr marL="3885165" indent="-228538" defTabSz="922093" eaLnBrk="0" fontAlgn="base" hangingPunct="0">
              <a:spcBef>
                <a:spcPct val="0"/>
              </a:spcBef>
              <a:spcAft>
                <a:spcPct val="0"/>
              </a:spcAft>
              <a:defRPr sz="2000">
                <a:solidFill>
                  <a:schemeClr val="tx1"/>
                </a:solidFill>
                <a:latin typeface="Times" charset="0"/>
              </a:defRPr>
            </a:lvl9pPr>
          </a:lstStyle>
          <a:p>
            <a:fld id="{7B280D35-16E9-4E07-90D2-45803039CE64}" type="slidenum">
              <a:rPr lang="en-US" sz="1200">
                <a:latin typeface="Arial" charset="0"/>
              </a:rPr>
              <a:pPr/>
              <a:t>20</a:t>
            </a:fld>
            <a:endParaRPr lang="en-US" sz="120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701363" y="4387458"/>
            <a:ext cx="5607678" cy="4155279"/>
          </a:xfrm>
          <a:noFill/>
        </p:spPr>
        <p:txBody>
          <a:bodyPr/>
          <a:lstStyle/>
          <a:p>
            <a:endParaRPr lang="en-US"/>
          </a:p>
        </p:txBody>
      </p:sp>
    </p:spTree>
    <p:extLst>
      <p:ext uri="{BB962C8B-B14F-4D97-AF65-F5344CB8AC3E}">
        <p14:creationId xmlns:p14="http://schemas.microsoft.com/office/powerpoint/2010/main" val="1955649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30113" eaLnBrk="0" hangingPunct="0">
              <a:defRPr sz="2000">
                <a:solidFill>
                  <a:schemeClr val="tx1"/>
                </a:solidFill>
                <a:latin typeface="Times" charset="0"/>
              </a:defRPr>
            </a:lvl1pPr>
            <a:lvl2pPr marL="749215" indent="-288161" defTabSz="930113" eaLnBrk="0" hangingPunct="0">
              <a:defRPr sz="2000">
                <a:solidFill>
                  <a:schemeClr val="tx1"/>
                </a:solidFill>
                <a:latin typeface="Times" charset="0"/>
              </a:defRPr>
            </a:lvl2pPr>
            <a:lvl3pPr marL="1152634" indent="-230524" defTabSz="930113" eaLnBrk="0" hangingPunct="0">
              <a:defRPr sz="2000">
                <a:solidFill>
                  <a:schemeClr val="tx1"/>
                </a:solidFill>
                <a:latin typeface="Times" charset="0"/>
              </a:defRPr>
            </a:lvl3pPr>
            <a:lvl4pPr marL="1613689" indent="-230524" defTabSz="930113" eaLnBrk="0" hangingPunct="0">
              <a:defRPr sz="2000">
                <a:solidFill>
                  <a:schemeClr val="tx1"/>
                </a:solidFill>
                <a:latin typeface="Times" charset="0"/>
              </a:defRPr>
            </a:lvl4pPr>
            <a:lvl5pPr marL="2074745" indent="-230524" defTabSz="930113" eaLnBrk="0" hangingPunct="0">
              <a:defRPr sz="2000">
                <a:solidFill>
                  <a:schemeClr val="tx1"/>
                </a:solidFill>
                <a:latin typeface="Times" charset="0"/>
              </a:defRPr>
            </a:lvl5pPr>
            <a:lvl6pPr marL="2535798" indent="-230524" defTabSz="930113" eaLnBrk="0" fontAlgn="base" hangingPunct="0">
              <a:spcBef>
                <a:spcPct val="0"/>
              </a:spcBef>
              <a:spcAft>
                <a:spcPct val="0"/>
              </a:spcAft>
              <a:defRPr sz="2000">
                <a:solidFill>
                  <a:schemeClr val="tx1"/>
                </a:solidFill>
                <a:latin typeface="Times" charset="0"/>
              </a:defRPr>
            </a:lvl6pPr>
            <a:lvl7pPr marL="2996851" indent="-230524" defTabSz="930113" eaLnBrk="0" fontAlgn="base" hangingPunct="0">
              <a:spcBef>
                <a:spcPct val="0"/>
              </a:spcBef>
              <a:spcAft>
                <a:spcPct val="0"/>
              </a:spcAft>
              <a:defRPr sz="2000">
                <a:solidFill>
                  <a:schemeClr val="tx1"/>
                </a:solidFill>
                <a:latin typeface="Times" charset="0"/>
              </a:defRPr>
            </a:lvl7pPr>
            <a:lvl8pPr marL="3457907" indent="-230524" defTabSz="930113" eaLnBrk="0" fontAlgn="base" hangingPunct="0">
              <a:spcBef>
                <a:spcPct val="0"/>
              </a:spcBef>
              <a:spcAft>
                <a:spcPct val="0"/>
              </a:spcAft>
              <a:defRPr sz="2000">
                <a:solidFill>
                  <a:schemeClr val="tx1"/>
                </a:solidFill>
                <a:latin typeface="Times" charset="0"/>
              </a:defRPr>
            </a:lvl8pPr>
            <a:lvl9pPr marL="3918962" indent="-230524" defTabSz="930113" eaLnBrk="0" fontAlgn="base" hangingPunct="0">
              <a:spcBef>
                <a:spcPct val="0"/>
              </a:spcBef>
              <a:spcAft>
                <a:spcPct val="0"/>
              </a:spcAft>
              <a:defRPr sz="2000">
                <a:solidFill>
                  <a:schemeClr val="tx1"/>
                </a:solidFill>
                <a:latin typeface="Times" charset="0"/>
              </a:defRPr>
            </a:lvl9pPr>
          </a:lstStyle>
          <a:p>
            <a:fld id="{4258BACA-71AB-4B59-A213-D002E0C87583}" type="slidenum">
              <a:rPr lang="en-US" sz="1200">
                <a:latin typeface="Arial" charset="0"/>
              </a:rPr>
              <a:pPr/>
              <a:t>22</a:t>
            </a:fld>
            <a:endParaRPr lang="en-US" sz="1200" dirty="0">
              <a:latin typeface="Arial" charset="0"/>
            </a:endParaRPr>
          </a:p>
        </p:txBody>
      </p:sp>
      <p:sp>
        <p:nvSpPr>
          <p:cNvPr id="61443" name="Rectangle 2"/>
          <p:cNvSpPr>
            <a:spLocks noGrp="1" noRot="1" noChangeAspect="1" noChangeArrowheads="1" noTextEdit="1"/>
          </p:cNvSpPr>
          <p:nvPr>
            <p:ph type="sldImg"/>
          </p:nvPr>
        </p:nvSpPr>
        <p:spPr>
          <a:xfrm>
            <a:off x="950913" y="114300"/>
            <a:ext cx="5300662" cy="3976688"/>
          </a:xfrm>
          <a:ln/>
        </p:spPr>
      </p:sp>
      <p:sp>
        <p:nvSpPr>
          <p:cNvPr id="2" name="Rectangle 1"/>
          <p:cNvSpPr/>
          <p:nvPr/>
        </p:nvSpPr>
        <p:spPr>
          <a:xfrm>
            <a:off x="449338" y="4652407"/>
            <a:ext cx="6303811" cy="2584788"/>
          </a:xfrm>
          <a:prstGeom prst="rect">
            <a:avLst/>
          </a:prstGeom>
        </p:spPr>
        <p:txBody>
          <a:bodyPr wrap="square" lIns="90911" tIns="45455" rIns="90911" bIns="45455">
            <a:spAutoFit/>
          </a:bodyPr>
          <a:lstStyle/>
          <a:p>
            <a:pPr marL="282476" indent="-282476">
              <a:buFont typeface="Arial" panose="020B0604020202020204" pitchFamily="34" charset="0"/>
              <a:buChar char="•"/>
            </a:pPr>
            <a:r>
              <a:rPr lang="en-US" dirty="0"/>
              <a:t>Slide       shows where each of our 13 TEACH Grant participating campuses stood as of March 31st of this year  compared to 20-21’s year-end.    </a:t>
            </a:r>
          </a:p>
          <a:p>
            <a:pPr marL="282476" indent="-282476">
              <a:buFont typeface="Arial" panose="020B0604020202020204" pitchFamily="34" charset="0"/>
              <a:buChar char="•"/>
            </a:pPr>
            <a:endParaRPr lang="en-US" dirty="0"/>
          </a:p>
          <a:p>
            <a:pPr marL="285750" indent="-285750">
              <a:buFont typeface="Arial" panose="020B0604020202020204" pitchFamily="34" charset="0"/>
              <a:buChar char="•"/>
            </a:pPr>
            <a:r>
              <a:rPr lang="en-US" dirty="0"/>
              <a:t> 5.7% sequester remained the same from 20-21 to 21-22,  holding this year’s maximum award at $3,772.</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2021-22 average award to date across SUNY schools is $2,317  </a:t>
            </a:r>
          </a:p>
          <a:p>
            <a:pPr marL="282476" indent="-282476">
              <a:buFont typeface="Arial" panose="020B0604020202020204" pitchFamily="34" charset="0"/>
              <a:buChar char="•"/>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8313" y="692150"/>
            <a:ext cx="5865812" cy="4398963"/>
          </a:xfrm>
        </p:spPr>
      </p:sp>
      <p:sp>
        <p:nvSpPr>
          <p:cNvPr id="4" name="Slide Number Placeholder 3"/>
          <p:cNvSpPr>
            <a:spLocks noGrp="1"/>
          </p:cNvSpPr>
          <p:nvPr>
            <p:ph type="sldNum" sz="quarter" idx="10"/>
          </p:nvPr>
        </p:nvSpPr>
        <p:spPr/>
        <p:txBody>
          <a:bodyPr/>
          <a:lstStyle/>
          <a:p>
            <a:fld id="{B7186ACC-BE08-4DB1-9ABE-BA42357FDCB3}" type="slidenum">
              <a:rPr lang="en-US" smtClean="0"/>
              <a:t>23</a:t>
            </a:fld>
            <a:endParaRPr lang="en-US" dirty="0"/>
          </a:p>
        </p:txBody>
      </p:sp>
      <p:sp>
        <p:nvSpPr>
          <p:cNvPr id="5" name="Notes Placeholder 2"/>
          <p:cNvSpPr>
            <a:spLocks noGrp="1"/>
          </p:cNvSpPr>
          <p:nvPr>
            <p:ph type="body" idx="1"/>
          </p:nvPr>
        </p:nvSpPr>
        <p:spPr>
          <a:xfrm>
            <a:off x="275206" y="5524831"/>
            <a:ext cx="6733571" cy="2877945"/>
          </a:xfrm>
        </p:spPr>
        <p:txBody>
          <a:bodyPr/>
          <a:lstStyle/>
          <a:p>
            <a:pPr marL="0" indent="0">
              <a:buFontTx/>
              <a:buNone/>
            </a:pPr>
            <a:endParaRPr lang="en-US" sz="1800" dirty="0"/>
          </a:p>
        </p:txBody>
      </p:sp>
    </p:spTree>
    <p:extLst>
      <p:ext uri="{BB962C8B-B14F-4D97-AF65-F5344CB8AC3E}">
        <p14:creationId xmlns:p14="http://schemas.microsoft.com/office/powerpoint/2010/main" val="1336384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8313" y="692150"/>
            <a:ext cx="6148387" cy="4611688"/>
          </a:xfrm>
        </p:spPr>
      </p:sp>
      <p:sp>
        <p:nvSpPr>
          <p:cNvPr id="4" name="Slide Number Placeholder 3"/>
          <p:cNvSpPr>
            <a:spLocks noGrp="1"/>
          </p:cNvSpPr>
          <p:nvPr>
            <p:ph type="sldNum" sz="quarter" idx="10"/>
          </p:nvPr>
        </p:nvSpPr>
        <p:spPr/>
        <p:txBody>
          <a:bodyPr/>
          <a:lstStyle/>
          <a:p>
            <a:fld id="{B7186ACC-BE08-4DB1-9ABE-BA42357FDCB3}" type="slidenum">
              <a:rPr lang="en-US" smtClean="0"/>
              <a:t>24</a:t>
            </a:fld>
            <a:endParaRPr lang="en-US" dirty="0"/>
          </a:p>
        </p:txBody>
      </p:sp>
      <p:sp>
        <p:nvSpPr>
          <p:cNvPr id="5" name="Notes Placeholder 2"/>
          <p:cNvSpPr>
            <a:spLocks noGrp="1"/>
          </p:cNvSpPr>
          <p:nvPr>
            <p:ph type="body" idx="1"/>
          </p:nvPr>
        </p:nvSpPr>
        <p:spPr>
          <a:xfrm>
            <a:off x="350760" y="5524831"/>
            <a:ext cx="6459986" cy="2877945"/>
          </a:xfrm>
        </p:spPr>
        <p:txBody>
          <a:bodyPr/>
          <a:lstStyle/>
          <a:p>
            <a:pPr marL="0" indent="0">
              <a:buFontTx/>
              <a:buNone/>
            </a:pPr>
            <a:endParaRPr lang="en-US" sz="1600" dirty="0"/>
          </a:p>
        </p:txBody>
      </p:sp>
    </p:spTree>
    <p:extLst>
      <p:ext uri="{BB962C8B-B14F-4D97-AF65-F5344CB8AC3E}">
        <p14:creationId xmlns:p14="http://schemas.microsoft.com/office/powerpoint/2010/main" val="1336384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6100" y="752475"/>
            <a:ext cx="6149975" cy="4611688"/>
          </a:xfrm>
        </p:spPr>
      </p:sp>
      <p:sp>
        <p:nvSpPr>
          <p:cNvPr id="3" name="Notes Placeholder 2"/>
          <p:cNvSpPr>
            <a:spLocks noGrp="1"/>
          </p:cNvSpPr>
          <p:nvPr>
            <p:ph type="body" idx="1"/>
          </p:nvPr>
        </p:nvSpPr>
        <p:spPr>
          <a:xfrm>
            <a:off x="546100" y="5948449"/>
            <a:ext cx="6459358" cy="2876757"/>
          </a:xfrm>
        </p:spPr>
        <p:txBody>
          <a:bodyPr/>
          <a:lstStyle/>
          <a:p>
            <a:endParaRPr lang="en-US" sz="1600" dirty="0"/>
          </a:p>
        </p:txBody>
      </p:sp>
      <p:sp>
        <p:nvSpPr>
          <p:cNvPr id="4" name="Slide Number Placeholder 3"/>
          <p:cNvSpPr>
            <a:spLocks noGrp="1"/>
          </p:cNvSpPr>
          <p:nvPr>
            <p:ph type="sldNum" sz="quarter" idx="10"/>
          </p:nvPr>
        </p:nvSpPr>
        <p:spPr/>
        <p:txBody>
          <a:bodyPr/>
          <a:lstStyle/>
          <a:p>
            <a:fld id="{B7186ACC-BE08-4DB1-9ABE-BA42357FDCB3}" type="slidenum">
              <a:rPr lang="en-US" smtClean="0"/>
              <a:t>25</a:t>
            </a:fld>
            <a:endParaRPr lang="en-US"/>
          </a:p>
        </p:txBody>
      </p:sp>
    </p:spTree>
    <p:extLst>
      <p:ext uri="{BB962C8B-B14F-4D97-AF65-F5344CB8AC3E}">
        <p14:creationId xmlns:p14="http://schemas.microsoft.com/office/powerpoint/2010/main" val="1336384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16068" eaLnBrk="0" hangingPunct="0">
              <a:defRPr sz="2000">
                <a:solidFill>
                  <a:schemeClr val="tx1"/>
                </a:solidFill>
                <a:latin typeface="Times" charset="0"/>
              </a:defRPr>
            </a:lvl1pPr>
            <a:lvl2pPr marL="737898" indent="-283810" defTabSz="916068" eaLnBrk="0" hangingPunct="0">
              <a:defRPr sz="2000">
                <a:solidFill>
                  <a:schemeClr val="tx1"/>
                </a:solidFill>
                <a:latin typeface="Times" charset="0"/>
              </a:defRPr>
            </a:lvl2pPr>
            <a:lvl3pPr marL="1135227" indent="-227045" defTabSz="916068" eaLnBrk="0" hangingPunct="0">
              <a:defRPr sz="2000">
                <a:solidFill>
                  <a:schemeClr val="tx1"/>
                </a:solidFill>
                <a:latin typeface="Times" charset="0"/>
              </a:defRPr>
            </a:lvl3pPr>
            <a:lvl4pPr marL="1589317" indent="-227045" defTabSz="916068" eaLnBrk="0" hangingPunct="0">
              <a:defRPr sz="2000">
                <a:solidFill>
                  <a:schemeClr val="tx1"/>
                </a:solidFill>
                <a:latin typeface="Times" charset="0"/>
              </a:defRPr>
            </a:lvl4pPr>
            <a:lvl5pPr marL="2043411" indent="-227045" defTabSz="916068" eaLnBrk="0" hangingPunct="0">
              <a:defRPr sz="2000">
                <a:solidFill>
                  <a:schemeClr val="tx1"/>
                </a:solidFill>
                <a:latin typeface="Times" charset="0"/>
              </a:defRPr>
            </a:lvl5pPr>
            <a:lvl6pPr marL="2497501" indent="-227045" defTabSz="916068" eaLnBrk="0" fontAlgn="base" hangingPunct="0">
              <a:spcBef>
                <a:spcPct val="0"/>
              </a:spcBef>
              <a:spcAft>
                <a:spcPct val="0"/>
              </a:spcAft>
              <a:defRPr sz="2000">
                <a:solidFill>
                  <a:schemeClr val="tx1"/>
                </a:solidFill>
                <a:latin typeface="Times" charset="0"/>
              </a:defRPr>
            </a:lvl6pPr>
            <a:lvl7pPr marL="2951593" indent="-227045" defTabSz="916068" eaLnBrk="0" fontAlgn="base" hangingPunct="0">
              <a:spcBef>
                <a:spcPct val="0"/>
              </a:spcBef>
              <a:spcAft>
                <a:spcPct val="0"/>
              </a:spcAft>
              <a:defRPr sz="2000">
                <a:solidFill>
                  <a:schemeClr val="tx1"/>
                </a:solidFill>
                <a:latin typeface="Times" charset="0"/>
              </a:defRPr>
            </a:lvl7pPr>
            <a:lvl8pPr marL="3405685" indent="-227045" defTabSz="916068" eaLnBrk="0" fontAlgn="base" hangingPunct="0">
              <a:spcBef>
                <a:spcPct val="0"/>
              </a:spcBef>
              <a:spcAft>
                <a:spcPct val="0"/>
              </a:spcAft>
              <a:defRPr sz="2000">
                <a:solidFill>
                  <a:schemeClr val="tx1"/>
                </a:solidFill>
                <a:latin typeface="Times" charset="0"/>
              </a:defRPr>
            </a:lvl8pPr>
            <a:lvl9pPr marL="3859775" indent="-227045" defTabSz="916068" eaLnBrk="0" fontAlgn="base" hangingPunct="0">
              <a:spcBef>
                <a:spcPct val="0"/>
              </a:spcBef>
              <a:spcAft>
                <a:spcPct val="0"/>
              </a:spcAft>
              <a:defRPr sz="2000">
                <a:solidFill>
                  <a:schemeClr val="tx1"/>
                </a:solidFill>
                <a:latin typeface="Times" charset="0"/>
              </a:defRPr>
            </a:lvl9pPr>
          </a:lstStyle>
          <a:p>
            <a:fld id="{24C1477E-856F-49C1-B848-4729E0D67AFA}" type="slidenum">
              <a:rPr lang="en-US" sz="1200">
                <a:latin typeface="Arial" charset="0"/>
              </a:rPr>
              <a:pPr/>
              <a:t>26</a:t>
            </a:fld>
            <a:endParaRPr lang="en-US" sz="1200" dirty="0">
              <a:latin typeface="Arial" charset="0"/>
            </a:endParaRPr>
          </a:p>
        </p:txBody>
      </p:sp>
      <p:sp>
        <p:nvSpPr>
          <p:cNvPr id="59395" name="Rectangle 2"/>
          <p:cNvSpPr>
            <a:spLocks noGrp="1" noRot="1" noChangeAspect="1" noChangeArrowheads="1" noTextEdit="1"/>
          </p:cNvSpPr>
          <p:nvPr>
            <p:ph type="sldImg"/>
          </p:nvPr>
        </p:nvSpPr>
        <p:spPr>
          <a:xfrm>
            <a:off x="1498600" y="692150"/>
            <a:ext cx="4611688" cy="3457575"/>
          </a:xfrm>
          <a:ln/>
        </p:spPr>
      </p:sp>
      <p:sp>
        <p:nvSpPr>
          <p:cNvPr id="59396" name="Rectangle 3"/>
          <p:cNvSpPr>
            <a:spLocks noGrp="1" noChangeArrowheads="1"/>
          </p:cNvSpPr>
          <p:nvPr>
            <p:ph type="body" idx="1"/>
          </p:nvPr>
        </p:nvSpPr>
        <p:spPr>
          <a:xfrm>
            <a:off x="641234" y="5027628"/>
            <a:ext cx="5727931" cy="1763697"/>
          </a:xfrm>
          <a:noFill/>
        </p:spPr>
        <p:txBody>
          <a:bodyPr/>
          <a:lstStyle/>
          <a:p>
            <a:endParaRPr lang="en-US" sz="1600" baseline="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2880" lvl="1" indent="0">
              <a:buSzPct val="125000"/>
              <a:buFontTx/>
              <a:buNone/>
            </a:pPr>
            <a:endParaRPr lang="en-US" sz="2000" dirty="0"/>
          </a:p>
        </p:txBody>
      </p:sp>
      <p:sp>
        <p:nvSpPr>
          <p:cNvPr id="4" name="Slide Number Placeholder 3"/>
          <p:cNvSpPr>
            <a:spLocks noGrp="1"/>
          </p:cNvSpPr>
          <p:nvPr>
            <p:ph type="sldNum" sz="quarter" idx="10"/>
          </p:nvPr>
        </p:nvSpPr>
        <p:spPr/>
        <p:txBody>
          <a:bodyPr/>
          <a:lstStyle/>
          <a:p>
            <a:fld id="{A5B6361A-9399-4531-A8FF-795419CE1C09}" type="slidenum">
              <a:rPr lang="en-US" smtClean="0"/>
              <a:t>27</a:t>
            </a:fld>
            <a:endParaRPr lang="en-US"/>
          </a:p>
        </p:txBody>
      </p:sp>
    </p:spTree>
    <p:extLst>
      <p:ext uri="{BB962C8B-B14F-4D97-AF65-F5344CB8AC3E}">
        <p14:creationId xmlns:p14="http://schemas.microsoft.com/office/powerpoint/2010/main" val="22907800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4326FC-E7F0-4FAD-9DDC-5F1C77E555C2}" type="slidenum">
              <a:rPr lang="en-US" smtClean="0"/>
              <a:t>28</a:t>
            </a:fld>
            <a:endParaRPr lang="en-US"/>
          </a:p>
        </p:txBody>
      </p:sp>
    </p:spTree>
    <p:extLst>
      <p:ext uri="{BB962C8B-B14F-4D97-AF65-F5344CB8AC3E}">
        <p14:creationId xmlns:p14="http://schemas.microsoft.com/office/powerpoint/2010/main" val="1730626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86ACC-BE08-4DB1-9ABE-BA42357FDCB3}" type="slidenum">
              <a:rPr lang="en-US" smtClean="0"/>
              <a:t>29</a:t>
            </a:fld>
            <a:endParaRPr lang="en-US"/>
          </a:p>
        </p:txBody>
      </p:sp>
    </p:spTree>
    <p:extLst>
      <p:ext uri="{BB962C8B-B14F-4D97-AF65-F5344CB8AC3E}">
        <p14:creationId xmlns:p14="http://schemas.microsoft.com/office/powerpoint/2010/main" val="207432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186ACC-BE08-4DB1-9ABE-BA42357FDCB3}" type="slidenum">
              <a:rPr lang="en-US" smtClean="0"/>
              <a:t>2</a:t>
            </a:fld>
            <a:endParaRPr lang="en-US"/>
          </a:p>
        </p:txBody>
      </p:sp>
    </p:spTree>
    <p:extLst>
      <p:ext uri="{BB962C8B-B14F-4D97-AF65-F5344CB8AC3E}">
        <p14:creationId xmlns:p14="http://schemas.microsoft.com/office/powerpoint/2010/main" val="339457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186ACC-BE08-4DB1-9ABE-BA42357FDCB3}" type="slidenum">
              <a:rPr lang="en-US" smtClean="0"/>
              <a:t>30</a:t>
            </a:fld>
            <a:endParaRPr lang="en-US"/>
          </a:p>
        </p:txBody>
      </p:sp>
    </p:spTree>
    <p:extLst>
      <p:ext uri="{BB962C8B-B14F-4D97-AF65-F5344CB8AC3E}">
        <p14:creationId xmlns:p14="http://schemas.microsoft.com/office/powerpoint/2010/main" val="3347727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1405" eaLnBrk="0" hangingPunct="0">
              <a:defRPr sz="2000">
                <a:solidFill>
                  <a:schemeClr val="tx1"/>
                </a:solidFill>
                <a:latin typeface="Times" charset="0"/>
              </a:defRPr>
            </a:lvl1pPr>
            <a:lvl2pPr marL="742197" indent="-285461" defTabSz="921405" eaLnBrk="0" hangingPunct="0">
              <a:defRPr sz="2000">
                <a:solidFill>
                  <a:schemeClr val="tx1"/>
                </a:solidFill>
                <a:latin typeface="Times" charset="0"/>
              </a:defRPr>
            </a:lvl2pPr>
            <a:lvl3pPr marL="1141843" indent="-228367" defTabSz="921405" eaLnBrk="0" hangingPunct="0">
              <a:defRPr sz="2000">
                <a:solidFill>
                  <a:schemeClr val="tx1"/>
                </a:solidFill>
                <a:latin typeface="Times" charset="0"/>
              </a:defRPr>
            </a:lvl3pPr>
            <a:lvl4pPr marL="1598578" indent="-228367" defTabSz="921405" eaLnBrk="0" hangingPunct="0">
              <a:defRPr sz="2000">
                <a:solidFill>
                  <a:schemeClr val="tx1"/>
                </a:solidFill>
                <a:latin typeface="Times" charset="0"/>
              </a:defRPr>
            </a:lvl4pPr>
            <a:lvl5pPr marL="2055316" indent="-228367" defTabSz="921405" eaLnBrk="0" hangingPunct="0">
              <a:defRPr sz="2000">
                <a:solidFill>
                  <a:schemeClr val="tx1"/>
                </a:solidFill>
                <a:latin typeface="Times" charset="0"/>
              </a:defRPr>
            </a:lvl5pPr>
            <a:lvl6pPr marL="2512052" indent="-228367" defTabSz="921405" eaLnBrk="0" fontAlgn="base" hangingPunct="0">
              <a:spcBef>
                <a:spcPct val="0"/>
              </a:spcBef>
              <a:spcAft>
                <a:spcPct val="0"/>
              </a:spcAft>
              <a:defRPr sz="2000">
                <a:solidFill>
                  <a:schemeClr val="tx1"/>
                </a:solidFill>
                <a:latin typeface="Times" charset="0"/>
              </a:defRPr>
            </a:lvl6pPr>
            <a:lvl7pPr marL="2968791" indent="-228367" defTabSz="921405" eaLnBrk="0" fontAlgn="base" hangingPunct="0">
              <a:spcBef>
                <a:spcPct val="0"/>
              </a:spcBef>
              <a:spcAft>
                <a:spcPct val="0"/>
              </a:spcAft>
              <a:defRPr sz="2000">
                <a:solidFill>
                  <a:schemeClr val="tx1"/>
                </a:solidFill>
                <a:latin typeface="Times" charset="0"/>
              </a:defRPr>
            </a:lvl7pPr>
            <a:lvl8pPr marL="3425526" indent="-228367" defTabSz="921405" eaLnBrk="0" fontAlgn="base" hangingPunct="0">
              <a:spcBef>
                <a:spcPct val="0"/>
              </a:spcBef>
              <a:spcAft>
                <a:spcPct val="0"/>
              </a:spcAft>
              <a:defRPr sz="2000">
                <a:solidFill>
                  <a:schemeClr val="tx1"/>
                </a:solidFill>
                <a:latin typeface="Times" charset="0"/>
              </a:defRPr>
            </a:lvl8pPr>
            <a:lvl9pPr marL="3882262" indent="-228367" defTabSz="921405" eaLnBrk="0" fontAlgn="base" hangingPunct="0">
              <a:spcBef>
                <a:spcPct val="0"/>
              </a:spcBef>
              <a:spcAft>
                <a:spcPct val="0"/>
              </a:spcAft>
              <a:defRPr sz="2000">
                <a:solidFill>
                  <a:schemeClr val="tx1"/>
                </a:solidFill>
                <a:latin typeface="Times" charset="0"/>
              </a:defRPr>
            </a:lvl9pPr>
          </a:lstStyle>
          <a:p>
            <a:fld id="{1A40023E-E139-4BF7-AC65-2322D8B2D483}" type="slidenum">
              <a:rPr lang="en-US" sz="1200">
                <a:latin typeface="Arial" charset="0"/>
              </a:rPr>
              <a:pPr/>
              <a:t>31</a:t>
            </a:fld>
            <a:endParaRPr lang="en-US" sz="120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701365" y="4387467"/>
            <a:ext cx="5607678" cy="4155279"/>
          </a:xfrm>
          <a:noFill/>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4</a:t>
            </a:fld>
            <a:endParaRPr lang="en-US"/>
          </a:p>
        </p:txBody>
      </p:sp>
    </p:spTree>
    <p:extLst>
      <p:ext uri="{BB962C8B-B14F-4D97-AF65-F5344CB8AC3E}">
        <p14:creationId xmlns:p14="http://schemas.microsoft.com/office/powerpoint/2010/main" val="1417965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5</a:t>
            </a:fld>
            <a:endParaRPr lang="en-US"/>
          </a:p>
        </p:txBody>
      </p:sp>
    </p:spTree>
    <p:extLst>
      <p:ext uri="{BB962C8B-B14F-4D97-AF65-F5344CB8AC3E}">
        <p14:creationId xmlns:p14="http://schemas.microsoft.com/office/powerpoint/2010/main" val="534387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6</a:t>
            </a:fld>
            <a:endParaRPr lang="en-US"/>
          </a:p>
        </p:txBody>
      </p:sp>
    </p:spTree>
    <p:extLst>
      <p:ext uri="{BB962C8B-B14F-4D97-AF65-F5344CB8AC3E}">
        <p14:creationId xmlns:p14="http://schemas.microsoft.com/office/powerpoint/2010/main" val="425085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7</a:t>
            </a:fld>
            <a:endParaRPr lang="en-US"/>
          </a:p>
        </p:txBody>
      </p:sp>
    </p:spTree>
    <p:extLst>
      <p:ext uri="{BB962C8B-B14F-4D97-AF65-F5344CB8AC3E}">
        <p14:creationId xmlns:p14="http://schemas.microsoft.com/office/powerpoint/2010/main" val="3620996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12</a:t>
            </a:fld>
            <a:endParaRPr lang="en-US"/>
          </a:p>
        </p:txBody>
      </p:sp>
    </p:spTree>
    <p:extLst>
      <p:ext uri="{BB962C8B-B14F-4D97-AF65-F5344CB8AC3E}">
        <p14:creationId xmlns:p14="http://schemas.microsoft.com/office/powerpoint/2010/main" val="3612870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186ACC-BE08-4DB1-9ABE-BA42357FDCB3}" type="slidenum">
              <a:rPr lang="en-US" smtClean="0"/>
              <a:t>15</a:t>
            </a:fld>
            <a:endParaRPr lang="en-US"/>
          </a:p>
        </p:txBody>
      </p:sp>
    </p:spTree>
    <p:extLst>
      <p:ext uri="{BB962C8B-B14F-4D97-AF65-F5344CB8AC3E}">
        <p14:creationId xmlns:p14="http://schemas.microsoft.com/office/powerpoint/2010/main" val="1877940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30556" eaLnBrk="0" hangingPunct="0">
              <a:defRPr sz="2000">
                <a:solidFill>
                  <a:schemeClr val="tx1"/>
                </a:solidFill>
                <a:latin typeface="Times" charset="0"/>
              </a:defRPr>
            </a:lvl1pPr>
            <a:lvl2pPr marL="749569" indent="-288297" defTabSz="930556" eaLnBrk="0" hangingPunct="0">
              <a:defRPr sz="2000">
                <a:solidFill>
                  <a:schemeClr val="tx1"/>
                </a:solidFill>
                <a:latin typeface="Times" charset="0"/>
              </a:defRPr>
            </a:lvl2pPr>
            <a:lvl3pPr marL="1153184" indent="-230636" defTabSz="930556" eaLnBrk="0" hangingPunct="0">
              <a:defRPr sz="2000">
                <a:solidFill>
                  <a:schemeClr val="tx1"/>
                </a:solidFill>
                <a:latin typeface="Times" charset="0"/>
              </a:defRPr>
            </a:lvl3pPr>
            <a:lvl4pPr marL="1614457" indent="-230636" defTabSz="930556" eaLnBrk="0" hangingPunct="0">
              <a:defRPr sz="2000">
                <a:solidFill>
                  <a:schemeClr val="tx1"/>
                </a:solidFill>
                <a:latin typeface="Times" charset="0"/>
              </a:defRPr>
            </a:lvl4pPr>
            <a:lvl5pPr marL="2075732" indent="-230636" defTabSz="930556" eaLnBrk="0" hangingPunct="0">
              <a:defRPr sz="2000">
                <a:solidFill>
                  <a:schemeClr val="tx1"/>
                </a:solidFill>
                <a:latin typeface="Times" charset="0"/>
              </a:defRPr>
            </a:lvl5pPr>
            <a:lvl6pPr marL="2537005" indent="-230636" defTabSz="930556" eaLnBrk="0" fontAlgn="base" hangingPunct="0">
              <a:spcBef>
                <a:spcPct val="0"/>
              </a:spcBef>
              <a:spcAft>
                <a:spcPct val="0"/>
              </a:spcAft>
              <a:defRPr sz="2000">
                <a:solidFill>
                  <a:schemeClr val="tx1"/>
                </a:solidFill>
                <a:latin typeface="Times" charset="0"/>
              </a:defRPr>
            </a:lvl6pPr>
            <a:lvl7pPr marL="2998280" indent="-230636" defTabSz="930556" eaLnBrk="0" fontAlgn="base" hangingPunct="0">
              <a:spcBef>
                <a:spcPct val="0"/>
              </a:spcBef>
              <a:spcAft>
                <a:spcPct val="0"/>
              </a:spcAft>
              <a:defRPr sz="2000">
                <a:solidFill>
                  <a:schemeClr val="tx1"/>
                </a:solidFill>
                <a:latin typeface="Times" charset="0"/>
              </a:defRPr>
            </a:lvl7pPr>
            <a:lvl8pPr marL="3459552" indent="-230636" defTabSz="930556" eaLnBrk="0" fontAlgn="base" hangingPunct="0">
              <a:spcBef>
                <a:spcPct val="0"/>
              </a:spcBef>
              <a:spcAft>
                <a:spcPct val="0"/>
              </a:spcAft>
              <a:defRPr sz="2000">
                <a:solidFill>
                  <a:schemeClr val="tx1"/>
                </a:solidFill>
                <a:latin typeface="Times" charset="0"/>
              </a:defRPr>
            </a:lvl8pPr>
            <a:lvl9pPr marL="3920826" indent="-230636" defTabSz="930556" eaLnBrk="0" fontAlgn="base" hangingPunct="0">
              <a:spcBef>
                <a:spcPct val="0"/>
              </a:spcBef>
              <a:spcAft>
                <a:spcPct val="0"/>
              </a:spcAft>
              <a:defRPr sz="2000">
                <a:solidFill>
                  <a:schemeClr val="tx1"/>
                </a:solidFill>
                <a:latin typeface="Times" charset="0"/>
              </a:defRPr>
            </a:lvl9pPr>
          </a:lstStyle>
          <a:p>
            <a:fld id="{469A6AEE-5325-4CE8-B130-B5511D9D6097}" type="slidenum">
              <a:rPr lang="en-US" sz="1200">
                <a:latin typeface="Arial" charset="0"/>
              </a:rPr>
              <a:pPr/>
              <a:t>17</a:t>
            </a:fld>
            <a:endParaRPr lang="en-US" sz="120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701364" y="4416119"/>
            <a:ext cx="5607678" cy="4182419"/>
          </a:xfrm>
          <a:noFill/>
        </p:spPr>
        <p:txBody>
          <a:bodyPr/>
          <a:lstStyle/>
          <a:p>
            <a:endParaRPr lang="en-US"/>
          </a:p>
        </p:txBody>
      </p:sp>
    </p:spTree>
    <p:extLst>
      <p:ext uri="{BB962C8B-B14F-4D97-AF65-F5344CB8AC3E}">
        <p14:creationId xmlns:p14="http://schemas.microsoft.com/office/powerpoint/2010/main" val="2736474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61285203-68E3-4BC9-82B3-8952233B9563}" type="datetime1">
              <a:rPr lang="en-US" smtClean="0"/>
              <a:t>4/27/22</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pPr algn="r"/>
            <a:fld id="{F7886C9C-DC18-4195-8FD5-A50AA931D419}" type="slidenum">
              <a:rPr lang="en-US" smtClean="0"/>
              <a:pPr algn="r"/>
              <a:t>‹#›</a:t>
            </a:fld>
            <a:endParaRPr lang="en-US" dirty="0"/>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620514-4890-411D-8C05-89D90A2E305C}" type="datetime1">
              <a:rPr lang="en-US" smtClean="0"/>
              <a:t>4/27/22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28DA94-7992-4848-AD47-77FFB7B06599}" type="datetime1">
              <a:rPr lang="en-US" smtClean="0"/>
              <a:t>4/27/22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530352"/>
            <a:ext cx="8183880" cy="815848"/>
          </a:xfrm>
        </p:spPr>
        <p:txBody>
          <a:bodyPr/>
          <a:lstStyle>
            <a:lvl1pPr>
              <a:defRPr baseline="0">
                <a:solidFill>
                  <a:schemeClr val="accent2"/>
                </a:solidFill>
                <a:latin typeface="Book Antiqua" panose="02040602050305030304" pitchFamily="18" charset="0"/>
              </a:defRPr>
            </a:lvl1pPr>
            <a:extLst/>
          </a:lstStyle>
          <a:p>
            <a:r>
              <a:rPr kumimoji="0" lang="en-US" dirty="0"/>
              <a:t>Click to edit Master title style</a:t>
            </a:r>
          </a:p>
        </p:txBody>
      </p:sp>
      <p:sp>
        <p:nvSpPr>
          <p:cNvPr id="3" name="Content Placeholder 2"/>
          <p:cNvSpPr>
            <a:spLocks noGrp="1"/>
          </p:cNvSpPr>
          <p:nvPr>
            <p:ph idx="1"/>
          </p:nvPr>
        </p:nvSpPr>
        <p:spPr>
          <a:xfrm>
            <a:off x="502920" y="1346199"/>
            <a:ext cx="8183880" cy="4765675"/>
          </a:xfrm>
        </p:spPr>
        <p:txBody>
          <a:bodyPr/>
          <a:lstStyle>
            <a:lvl1pPr marL="265176" indent="-265176">
              <a:buClr>
                <a:schemeClr val="tx1"/>
              </a:buClr>
              <a:buSzPct val="100000"/>
              <a:buFont typeface="Wingdings" panose="05000000000000000000" pitchFamily="2" charset="2"/>
              <a:buChar char="§"/>
              <a:defRPr/>
            </a:lvl1pPr>
            <a:lvl2pPr marL="548640" indent="-201168">
              <a:buClr>
                <a:schemeClr val="tx1"/>
              </a:buClr>
              <a:buFont typeface="Arial" panose="020B0604020202020204" pitchFamily="34" charset="0"/>
              <a:buChar char="•"/>
              <a:defRPr/>
            </a:lvl2pPr>
            <a:lvl3pPr marL="786384" indent="-182880">
              <a:buClr>
                <a:schemeClr val="tx1"/>
              </a:buClr>
              <a:buFont typeface="Arial" panose="020B0604020202020204" pitchFamily="34" charset="0"/>
              <a:buChar char="‒"/>
              <a:defRPr/>
            </a:lvl3pPr>
            <a:lvl4pPr>
              <a:buClr>
                <a:schemeClr val="tx1"/>
              </a:buClr>
              <a:buSzPct val="105000"/>
              <a:defRPr/>
            </a:lvl4pPr>
            <a:lvl5pPr>
              <a:buClr>
                <a:schemeClr val="tx1"/>
              </a:buCl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2F4ABF-88CC-4DD7-BF90-A6E24232E3C9}" type="datetime1">
              <a:rPr lang="en-US" smtClean="0"/>
              <a:t>4/27/22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CBD2D1C-0507-4E08-B9CB-253E1D7F59FC}" type="datetime1">
              <a:rPr lang="en-US" smtClean="0"/>
              <a:t>4/27/22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B946991-B429-4A38-B601-63F603945421}" type="datetime1">
              <a:rPr lang="en-US" smtClean="0"/>
              <a:t>4/27/22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3B527C7-6EB9-4454-BC9F-F13131495E1C}" type="datetime1">
              <a:rPr lang="en-US" smtClean="0"/>
              <a:t>4/27/22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F155C99-0A36-4410-A30B-9202B489C3CF}" type="datetime1">
              <a:rPr lang="en-US" smtClean="0"/>
              <a:t>4/27/22</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D5C3F77-B3A6-4293-9402-41F55955466A}" type="datetime1">
              <a:rPr lang="en-US" smtClean="0"/>
              <a:t>4/27/22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8919306-6F75-43BA-AC4D-87CF9EC916F5}" type="datetime1">
              <a:rPr lang="en-US" smtClean="0"/>
              <a:t>4/27/22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no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dirty="0"/>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D8D938-FD9C-4398-891B-70B67B6411A6}" type="datetime1">
              <a:rPr lang="en-US" smtClean="0"/>
              <a:t>4/27/22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87D7A59-36E2-48B9-B146-C1E59501F6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594" r:id="rId1"/>
    <p:sldLayoutId id="2147484595" r:id="rId2"/>
    <p:sldLayoutId id="2147484596" r:id="rId3"/>
    <p:sldLayoutId id="2147484597" r:id="rId4"/>
    <p:sldLayoutId id="2147484598" r:id="rId5"/>
    <p:sldLayoutId id="2147484599" r:id="rId6"/>
    <p:sldLayoutId id="2147484600" r:id="rId7"/>
    <p:sldLayoutId id="2147484601" r:id="rId8"/>
    <p:sldLayoutId id="2147484602" r:id="rId9"/>
    <p:sldLayoutId id="2147484603" r:id="rId10"/>
    <p:sldLayoutId id="2147484604" r:id="rId11"/>
  </p:sldLayoutIdLst>
  <p:transition spd="med">
    <p:fade thruBlk="1"/>
  </p:transition>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3200" kern="1200">
          <a:solidFill>
            <a:schemeClr val="tx1"/>
          </a:solidFill>
          <a:effectLst/>
          <a:latin typeface="Book Antiqua" panose="02040602050305030304" pitchFamily="18" charset="0"/>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Book Antiqua" panose="02040602050305030304" pitchFamily="18" charset="0"/>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1800" kern="1200">
          <a:solidFill>
            <a:schemeClr val="tx1"/>
          </a:solidFill>
          <a:latin typeface="Book Antiqua" panose="02040602050305030304" pitchFamily="18" charset="0"/>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600" kern="1200">
          <a:solidFill>
            <a:schemeClr val="tx1"/>
          </a:solidFill>
          <a:latin typeface="Book Antiqua" panose="02040602050305030304" pitchFamily="18" charset="0"/>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400" kern="1200">
          <a:solidFill>
            <a:schemeClr val="tx1"/>
          </a:solidFill>
          <a:latin typeface="Book Antiqua" panose="02040602050305030304" pitchFamily="18" charset="0"/>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mailto:pbaltzel@albany.edu"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fsapartners.ed.gov/knowledge-center/library/dear-colleague-letters/2017-10-06/gen-17-10-subject-perkins-loan-extension-act-201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sapartners.ed.gov/knowledge-center/library/dear-colleague-letters/2017-10-06/gen-17-10-subject-perkins-loan-extension-act-201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sapartners.ed.gov/knowledge-center/library/dear-colleague-letters/2017-10-06/gen-17-10-subject-perkins-loan-extension-act-20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a:extLst>
              <a:ext uri="{FF2B5EF4-FFF2-40B4-BE49-F238E27FC236}">
                <a16:creationId xmlns:a16="http://schemas.microsoft.com/office/drawing/2014/main" id="{2577A86F-03DC-9D42-9793-34A01CE0E84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207160" y="1614488"/>
            <a:ext cx="4694974" cy="3872144"/>
          </a:xfrm>
          <a:prstGeom prst="rect">
            <a:avLst/>
          </a:prstGeom>
        </p:spPr>
      </p:pic>
      <p:sp>
        <p:nvSpPr>
          <p:cNvPr id="3" name="Title 1"/>
          <p:cNvSpPr txBox="1">
            <a:spLocks/>
          </p:cNvSpPr>
          <p:nvPr/>
        </p:nvSpPr>
        <p:spPr>
          <a:xfrm>
            <a:off x="677340" y="499533"/>
            <a:ext cx="7526866" cy="1397000"/>
          </a:xfrm>
          <a:prstGeom prst="rect">
            <a:avLst/>
          </a:prstGeom>
          <a:noFill/>
        </p:spPr>
        <p:txBody>
          <a:bodyPr>
            <a:normAutofit lnSpcReduction="10000"/>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4400" dirty="0">
                <a:solidFill>
                  <a:schemeClr val="accent2"/>
                </a:solidFill>
                <a:latin typeface="Book Antiqua" pitchFamily="18" charset="0"/>
              </a:rPr>
              <a:t>SUNYFAP</a:t>
            </a:r>
            <a:br>
              <a:rPr lang="en-US" sz="4400" dirty="0">
                <a:solidFill>
                  <a:schemeClr val="accent2"/>
                </a:solidFill>
                <a:latin typeface="Book Antiqua" pitchFamily="18" charset="0"/>
              </a:rPr>
            </a:br>
            <a:r>
              <a:rPr lang="en-US" sz="4400" dirty="0">
                <a:solidFill>
                  <a:schemeClr val="accent2"/>
                </a:solidFill>
                <a:latin typeface="Book Antiqua" pitchFamily="18" charset="0"/>
              </a:rPr>
              <a:t>Annual Spring Conference</a:t>
            </a:r>
          </a:p>
        </p:txBody>
      </p:sp>
      <p:sp>
        <p:nvSpPr>
          <p:cNvPr id="4" name="Subtitle 2"/>
          <p:cNvSpPr txBox="1">
            <a:spLocks/>
          </p:cNvSpPr>
          <p:nvPr/>
        </p:nvSpPr>
        <p:spPr>
          <a:xfrm>
            <a:off x="411521" y="5392420"/>
            <a:ext cx="8228013" cy="1117311"/>
          </a:xfrm>
          <a:prstGeom prst="rect">
            <a:avLst/>
          </a:prstGeom>
          <a:noFill/>
        </p:spPr>
        <p:txBody>
          <a:bodyPr>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lgn="ctr">
              <a:buNone/>
            </a:pPr>
            <a:r>
              <a:rPr lang="en-US" sz="1600" b="1" dirty="0">
                <a:solidFill>
                  <a:schemeClr val="accent2"/>
                </a:solidFill>
                <a:latin typeface="Book Antiqua" panose="02040602050305030304" pitchFamily="18" charset="0"/>
              </a:rPr>
              <a:t> </a:t>
            </a:r>
            <a:r>
              <a:rPr lang="en-US" sz="3200" b="1" dirty="0">
                <a:solidFill>
                  <a:schemeClr val="accent2"/>
                </a:solidFill>
                <a:effectLst>
                  <a:outerShdw blurRad="38100" dist="38100" dir="2700000" algn="tl">
                    <a:srgbClr val="000000">
                      <a:alpha val="43137"/>
                    </a:srgbClr>
                  </a:outerShdw>
                </a:effectLst>
                <a:latin typeface="Book Antiqua" pitchFamily="18" charset="0"/>
                <a:ea typeface="+mj-ea"/>
                <a:cs typeface="+mj-cs"/>
              </a:rPr>
              <a:t>Student Loan Service Center Update </a:t>
            </a:r>
            <a:br>
              <a:rPr lang="en-US" sz="3200" b="1" dirty="0">
                <a:solidFill>
                  <a:schemeClr val="accent2"/>
                </a:solidFill>
                <a:effectLst>
                  <a:outerShdw blurRad="38100" dist="38100" dir="2700000" algn="tl">
                    <a:srgbClr val="000000">
                      <a:alpha val="43137"/>
                    </a:srgbClr>
                  </a:outerShdw>
                </a:effectLst>
                <a:latin typeface="Book Antiqua" pitchFamily="18" charset="0"/>
                <a:ea typeface="+mj-ea"/>
                <a:cs typeface="+mj-cs"/>
              </a:rPr>
            </a:br>
            <a:r>
              <a:rPr lang="en-US" sz="3200" b="1" dirty="0">
                <a:solidFill>
                  <a:schemeClr val="accent2"/>
                </a:solidFill>
                <a:effectLst>
                  <a:outerShdw blurRad="38100" dist="38100" dir="2700000" algn="tl">
                    <a:srgbClr val="000000">
                      <a:alpha val="43137"/>
                    </a:srgbClr>
                  </a:outerShdw>
                </a:effectLst>
                <a:latin typeface="Book Antiqua" pitchFamily="18" charset="0"/>
                <a:ea typeface="+mj-ea"/>
                <a:cs typeface="+mj-cs"/>
              </a:rPr>
              <a:t>April 27, 2022</a:t>
            </a:r>
            <a:endParaRPr lang="en-US" sz="3200" b="1" dirty="0">
              <a:solidFill>
                <a:schemeClr val="accent2"/>
              </a:solidFill>
              <a:effectLst>
                <a:outerShdw blurRad="38100" dist="38100" dir="2700000" algn="tl">
                  <a:srgbClr val="000000">
                    <a:alpha val="43137"/>
                  </a:srgbClr>
                </a:outerShdw>
              </a:effectLst>
              <a:latin typeface="Book Antiqua" pitchFamily="18" charset="0"/>
            </a:endParaRPr>
          </a:p>
        </p:txBody>
      </p:sp>
    </p:spTree>
    <p:extLst>
      <p:ext uri="{BB962C8B-B14F-4D97-AF65-F5344CB8AC3E}">
        <p14:creationId xmlns:p14="http://schemas.microsoft.com/office/powerpoint/2010/main" val="3714542389"/>
      </p:ext>
    </p:extLst>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476AB5-8153-4DE2-AF2E-A116C1366567}"/>
              </a:ext>
            </a:extLst>
          </p:cNvPr>
          <p:cNvSpPr>
            <a:spLocks noGrp="1"/>
          </p:cNvSpPr>
          <p:nvPr>
            <p:ph idx="1"/>
          </p:nvPr>
        </p:nvSpPr>
        <p:spPr>
          <a:xfrm>
            <a:off x="500052" y="1311613"/>
            <a:ext cx="7848276" cy="5272391"/>
          </a:xfrm>
        </p:spPr>
        <p:txBody>
          <a:bodyPr>
            <a:noAutofit/>
          </a:bodyPr>
          <a:lstStyle/>
          <a:p>
            <a:pPr marL="342900" marR="0" lvl="0" indent="-342900" algn="l"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COHEAO sent a letter sent to the Under Secretary, James Kvaal, challenging the Department’s guidance:</a:t>
            </a:r>
          </a:p>
          <a:p>
            <a:pPr marL="800100" marR="0" lvl="1" indent="-274320" algn="l" defTabSz="914400" rtl="0" eaLnBrk="1" fontAlgn="auto" latinLnBrk="0" hangingPunct="1">
              <a:lnSpc>
                <a:spcPct val="100000"/>
              </a:lnSpc>
              <a:spcBef>
                <a:spcPts val="400"/>
              </a:spcBef>
              <a:spcAft>
                <a:spcPts val="0"/>
              </a:spcAft>
              <a:buClrTx/>
              <a:buSzTx/>
              <a:tabLst/>
              <a:defRPr/>
            </a:pPr>
            <a:r>
              <a:rPr kumimoji="0" lang="en-US" sz="19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The Perkins recovery data does not support the 2-year mandate</a:t>
            </a:r>
          </a:p>
          <a:p>
            <a:pPr marL="800100" marR="0" lvl="1" indent="-274320" algn="l" defTabSz="914400" rtl="0" eaLnBrk="1" fontAlgn="auto" latinLnBrk="0" hangingPunct="1">
              <a:lnSpc>
                <a:spcPct val="100000"/>
              </a:lnSpc>
              <a:spcBef>
                <a:spcPts val="0"/>
              </a:spcBef>
              <a:spcAft>
                <a:spcPts val="0"/>
              </a:spcAft>
              <a:buClrTx/>
              <a:buSzTx/>
              <a:tabLst/>
              <a:defRPr/>
            </a:pPr>
            <a:r>
              <a:rPr kumimoji="0" lang="en-US" sz="19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The Department’s interpretation of regulation is not consistent with Congressional intent</a:t>
            </a:r>
          </a:p>
          <a:p>
            <a:pPr marL="800100" marR="0" lvl="1" indent="-274320" algn="l" defTabSz="914400" rtl="0" eaLnBrk="1" fontAlgn="auto" latinLnBrk="0" hangingPunct="1">
              <a:lnSpc>
                <a:spcPct val="100000"/>
              </a:lnSpc>
              <a:spcBef>
                <a:spcPts val="0"/>
              </a:spcBef>
              <a:spcAft>
                <a:spcPts val="0"/>
              </a:spcAft>
              <a:buClrTx/>
              <a:buSzTx/>
              <a:tabLst/>
              <a:defRPr/>
            </a:pPr>
            <a:r>
              <a:rPr kumimoji="0" lang="en-US" sz="19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The Department’s guidance letter contradicts current binding regulation</a:t>
            </a:r>
          </a:p>
          <a:p>
            <a:pPr marL="342900" marR="0" lvl="0" indent="-342900" algn="l" defTabSz="914400" rtl="0" eaLnBrk="1" fontAlgn="auto" latinLnBrk="0" hangingPunct="1">
              <a:lnSpc>
                <a:spcPct val="100000"/>
              </a:lnSpc>
              <a:spcBef>
                <a:spcPts val="1200"/>
              </a:spcBef>
              <a:spcAft>
                <a:spcPts val="0"/>
              </a:spcAft>
              <a:buClrTx/>
              <a:buSzTx/>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COHEAO stated that the Department’s August 27</a:t>
            </a:r>
            <a:r>
              <a:rPr kumimoji="0" lang="en-US" sz="2050" b="0" i="0" u="none" strike="noStrike" kern="1200" cap="none" spc="0" normalizeH="0" baseline="30000" noProof="0" dirty="0">
                <a:ln>
                  <a:noFill/>
                </a:ln>
                <a:solidFill>
                  <a:prstClr val="black"/>
                </a:solidFill>
                <a:effectLst/>
                <a:uLnTx/>
                <a:uFillTx/>
                <a:latin typeface="Calibri"/>
                <a:ea typeface="+mn-ea"/>
                <a:cs typeface="Times New Roman" panose="02020603050405020304" pitchFamily="18" charset="0"/>
              </a:rPr>
              <a:t>th</a:t>
            </a: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announcement was issued with disregard for the HEA and current regulations and, as such, is sub-regulatory guidance that does not qualify as regulation.</a:t>
            </a:r>
          </a:p>
          <a:p>
            <a:pPr marL="342900" indent="-342900">
              <a:spcBef>
                <a:spcPts val="1200"/>
              </a:spcBef>
              <a:buClrTx/>
              <a:buSzTx/>
              <a:defRPr/>
            </a:pPr>
            <a:r>
              <a:rPr lang="en-US" sz="2050" dirty="0">
                <a:latin typeface="+mn-lt"/>
              </a:rPr>
              <a:t>Enforcement of this policy could lead to a violation of the Administrative Procedure Act, as well as the Higher Education Act. </a:t>
            </a:r>
          </a:p>
          <a:p>
            <a:pPr marL="342900" marR="0" lvl="0" indent="-342900" algn="l" defTabSz="914400" rtl="0" eaLnBrk="1" fontAlgn="auto" latinLnBrk="0" hangingPunct="1">
              <a:lnSpc>
                <a:spcPct val="100000"/>
              </a:lnSpc>
              <a:spcBef>
                <a:spcPts val="1200"/>
              </a:spcBef>
              <a:spcAft>
                <a:spcPts val="0"/>
              </a:spcAft>
              <a:buClrTx/>
              <a:buSzTx/>
              <a:buFont typeface="Wingdings" pitchFamily="2" charset="2"/>
              <a:buChar char="§"/>
              <a:tabLst/>
              <a:defRPr/>
            </a:pPr>
            <a:endPar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347472" lvl="1" indent="0">
              <a:buNone/>
            </a:pPr>
            <a:endParaRPr lang="en-US" dirty="0"/>
          </a:p>
        </p:txBody>
      </p:sp>
      <p:sp>
        <p:nvSpPr>
          <p:cNvPr id="4" name="Slide Number Placeholder 3">
            <a:extLst>
              <a:ext uri="{FF2B5EF4-FFF2-40B4-BE49-F238E27FC236}">
                <a16:creationId xmlns:a16="http://schemas.microsoft.com/office/drawing/2014/main" id="{132C0E69-F340-431F-9BF0-E565D83AF582}"/>
              </a:ext>
            </a:extLst>
          </p:cNvPr>
          <p:cNvSpPr>
            <a:spLocks noGrp="1"/>
          </p:cNvSpPr>
          <p:nvPr>
            <p:ph type="sldNum" sz="quarter" idx="12"/>
          </p:nvPr>
        </p:nvSpPr>
        <p:spPr/>
        <p:txBody>
          <a:bodyPr/>
          <a:lstStyle/>
          <a:p>
            <a:fld id="{687D7A59-36E2-48B9-B146-C1E59501F63F}" type="slidenum">
              <a:rPr lang="en-US" smtClean="0"/>
              <a:pPr/>
              <a:t>10</a:t>
            </a:fld>
            <a:endParaRPr lang="en-US"/>
          </a:p>
        </p:txBody>
      </p:sp>
      <p:sp>
        <p:nvSpPr>
          <p:cNvPr id="7" name="Title 1">
            <a:extLst>
              <a:ext uri="{FF2B5EF4-FFF2-40B4-BE49-F238E27FC236}">
                <a16:creationId xmlns:a16="http://schemas.microsoft.com/office/drawing/2014/main" id="{02B42E52-EC1A-4B92-BEA2-A96D58CA333A}"/>
              </a:ext>
            </a:extLst>
          </p:cNvPr>
          <p:cNvSpPr>
            <a:spLocks noGrp="1"/>
          </p:cNvSpPr>
          <p:nvPr>
            <p:ph type="title"/>
          </p:nvPr>
        </p:nvSpPr>
        <p:spPr>
          <a:xfrm>
            <a:off x="502920" y="449096"/>
            <a:ext cx="7775318" cy="689043"/>
          </a:xfrm>
        </p:spPr>
        <p:txBody>
          <a:bodyPr/>
          <a:lstStyle/>
          <a:p>
            <a:pPr algn="ctr"/>
            <a:r>
              <a:rPr lang="en-US" dirty="0">
                <a:effectLst/>
              </a:rPr>
              <a:t>COHEAO Action</a:t>
            </a:r>
          </a:p>
        </p:txBody>
      </p:sp>
    </p:spTree>
    <p:extLst>
      <p:ext uri="{BB962C8B-B14F-4D97-AF65-F5344CB8AC3E}">
        <p14:creationId xmlns:p14="http://schemas.microsoft.com/office/powerpoint/2010/main" val="3111757709"/>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B9306-858A-4BE9-BF38-F255B98A9C37}"/>
              </a:ext>
            </a:extLst>
          </p:cNvPr>
          <p:cNvSpPr>
            <a:spLocks noGrp="1"/>
          </p:cNvSpPr>
          <p:nvPr>
            <p:ph type="title"/>
          </p:nvPr>
        </p:nvSpPr>
        <p:spPr>
          <a:xfrm>
            <a:off x="502920" y="449096"/>
            <a:ext cx="7775318" cy="689043"/>
          </a:xfrm>
        </p:spPr>
        <p:txBody>
          <a:bodyPr/>
          <a:lstStyle/>
          <a:p>
            <a:pPr algn="ctr"/>
            <a:r>
              <a:rPr lang="en-US" dirty="0">
                <a:effectLst/>
              </a:rPr>
              <a:t>COHEAO Action</a:t>
            </a:r>
          </a:p>
        </p:txBody>
      </p:sp>
      <p:sp>
        <p:nvSpPr>
          <p:cNvPr id="3" name="Content Placeholder 2">
            <a:extLst>
              <a:ext uri="{FF2B5EF4-FFF2-40B4-BE49-F238E27FC236}">
                <a16:creationId xmlns:a16="http://schemas.microsoft.com/office/drawing/2014/main" id="{D9476AB5-8153-4DE2-AF2E-A116C1366567}"/>
              </a:ext>
            </a:extLst>
          </p:cNvPr>
          <p:cNvSpPr>
            <a:spLocks noGrp="1"/>
          </p:cNvSpPr>
          <p:nvPr>
            <p:ph idx="1"/>
          </p:nvPr>
        </p:nvSpPr>
        <p:spPr>
          <a:xfrm>
            <a:off x="500052" y="1204609"/>
            <a:ext cx="8076876" cy="5272391"/>
          </a:xfrm>
        </p:spPr>
        <p:txBody>
          <a:bodyPr>
            <a:noAutofit/>
          </a:bodyPr>
          <a:lstStyle/>
          <a:p>
            <a:pPr marL="342900" marR="0" lvl="0" indent="-342900" algn="l" defTabSz="914400" rtl="0" eaLnBrk="1" fontAlgn="auto" latinLnBrk="0" hangingPunct="1">
              <a:lnSpc>
                <a:spcPct val="100000"/>
              </a:lnSpc>
              <a:spcBef>
                <a:spcPts val="600"/>
              </a:spcBef>
              <a:spcAft>
                <a:spcPts val="0"/>
              </a:spcAft>
              <a:buClrTx/>
              <a:buSzTx/>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Department attempted to mandate assignments during negotiated rulemaking in 2007 setting a timeframe of 7 years in default for mandatory assignment</a:t>
            </a:r>
          </a:p>
          <a:p>
            <a:pPr marL="742950" marR="0" lvl="1" indent="-285750" algn="l" defTabSz="914400" rtl="0" eaLnBrk="1" fontAlgn="auto" latinLnBrk="0" hangingPunct="1">
              <a:lnSpc>
                <a:spcPct val="100000"/>
              </a:lnSpc>
              <a:spcBef>
                <a:spcPts val="6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In response, Congress narrowed the Department’s authority in HR 4137, the Higher Education Opportunity Act 8/14/2008 stating the Secretary is only permitted to require assignment of defaulted Perkins loans to the Secretary when an institution of higher education has </a:t>
            </a:r>
            <a:r>
              <a:rPr kumimoji="0" lang="en-US" sz="1800" b="1"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knowingly failed to maintain collection records</a:t>
            </a:r>
            <a:r>
              <a:rPr kumimoji="0" lang="en-US"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p>
          <a:p>
            <a:pPr marL="742950" marR="0" lvl="1" indent="-285750" algn="l" defTabSz="914400" rtl="0" eaLnBrk="1" fontAlgn="auto" latinLnBrk="0" hangingPunct="1">
              <a:lnSpc>
                <a:spcPct val="100000"/>
              </a:lnSpc>
              <a:spcBef>
                <a:spcPts val="600"/>
              </a:spcBef>
              <a:spcAft>
                <a:spcPts val="0"/>
              </a:spcAft>
              <a:buClrTx/>
              <a:buSzTx/>
              <a:tabLst/>
              <a:defRPr/>
            </a:pPr>
            <a:r>
              <a:rPr kumimoji="0" lang="en-US" sz="1800" b="1"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The fact that a loan has been in default for any period of time does not mean that the institution has failed to perform due diligence in its collection and is not grounds for the Secretary to require the assignment of the loan.</a:t>
            </a:r>
            <a:endParaRPr kumimoji="0" lang="en-US"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342900" marR="0" lvl="0" indent="-342900" algn="l" defTabSz="914400" rtl="0" eaLnBrk="1" fontAlgn="auto" latinLnBrk="0" hangingPunct="1">
              <a:lnSpc>
                <a:spcPct val="100000"/>
              </a:lnSpc>
              <a:spcBef>
                <a:spcPts val="600"/>
              </a:spcBef>
              <a:spcAft>
                <a:spcPts val="0"/>
              </a:spcAft>
              <a:buClrTx/>
              <a:buSzTx/>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COHEAO requests that the Department immediately rescind the August 27 announcement and any other associated guidance and suspend efforts to pursue the corresponding policy. </a:t>
            </a:r>
          </a:p>
          <a:p>
            <a:pPr lvl="1"/>
            <a:endParaRPr lang="en-US" dirty="0"/>
          </a:p>
        </p:txBody>
      </p:sp>
      <p:sp>
        <p:nvSpPr>
          <p:cNvPr id="4" name="Slide Number Placeholder 3">
            <a:extLst>
              <a:ext uri="{FF2B5EF4-FFF2-40B4-BE49-F238E27FC236}">
                <a16:creationId xmlns:a16="http://schemas.microsoft.com/office/drawing/2014/main" id="{132C0E69-F340-431F-9BF0-E565D83AF582}"/>
              </a:ext>
            </a:extLst>
          </p:cNvPr>
          <p:cNvSpPr>
            <a:spLocks noGrp="1"/>
          </p:cNvSpPr>
          <p:nvPr>
            <p:ph type="sldNum" sz="quarter" idx="12"/>
          </p:nvPr>
        </p:nvSpPr>
        <p:spPr/>
        <p:txBody>
          <a:bodyPr/>
          <a:lstStyle/>
          <a:p>
            <a:fld id="{687D7A59-36E2-48B9-B146-C1E59501F63F}" type="slidenum">
              <a:rPr lang="en-US" smtClean="0"/>
              <a:pPr/>
              <a:t>11</a:t>
            </a:fld>
            <a:endParaRPr lang="en-US"/>
          </a:p>
        </p:txBody>
      </p:sp>
    </p:spTree>
    <p:extLst>
      <p:ext uri="{BB962C8B-B14F-4D97-AF65-F5344CB8AC3E}">
        <p14:creationId xmlns:p14="http://schemas.microsoft.com/office/powerpoint/2010/main" val="690545858"/>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7F6A3F-EBD9-48A5-82E9-5CC2742EFCA4}"/>
              </a:ext>
            </a:extLst>
          </p:cNvPr>
          <p:cNvSpPr>
            <a:spLocks noGrp="1"/>
          </p:cNvSpPr>
          <p:nvPr>
            <p:ph idx="1"/>
          </p:nvPr>
        </p:nvSpPr>
        <p:spPr>
          <a:xfrm>
            <a:off x="614788" y="1072637"/>
            <a:ext cx="7733540" cy="5370902"/>
          </a:xfrm>
        </p:spPr>
        <p:txBody>
          <a:bodyPr>
            <a:noAutofit/>
          </a:bodyPr>
          <a:lstStyle/>
          <a:p>
            <a:r>
              <a:rPr lang="en-US" sz="2050" dirty="0">
                <a:latin typeface="+mn-lt"/>
              </a:rPr>
              <a:t>April 18, 2022 – the Department notified COHEAO that a response to their challenge would be forthcoming</a:t>
            </a:r>
          </a:p>
          <a:p>
            <a:pPr>
              <a:spcBef>
                <a:spcPts val="500"/>
              </a:spcBef>
            </a:pPr>
            <a:r>
              <a:rPr lang="en-US" sz="2050" dirty="0">
                <a:latin typeface="+mn-lt"/>
              </a:rPr>
              <a:t>April 20, 2022 – COHEAO received “unofficial news” that the deadline for assigning loans greater than 2 years in default will be extended to June 30, 2023</a:t>
            </a:r>
          </a:p>
          <a:p>
            <a:pPr>
              <a:spcBef>
                <a:spcPts val="500"/>
              </a:spcBef>
            </a:pPr>
            <a:r>
              <a:rPr lang="en-US" sz="2050" dirty="0">
                <a:latin typeface="+mn-lt"/>
              </a:rPr>
              <a:t>The SLSC will continue to assign the </a:t>
            </a:r>
            <a:r>
              <a:rPr lang="en-US" sz="2050" b="1" dirty="0">
                <a:latin typeface="+mn-lt"/>
              </a:rPr>
              <a:t>oldest, non-performing loans </a:t>
            </a:r>
            <a:r>
              <a:rPr lang="en-US" sz="2050" dirty="0">
                <a:latin typeface="+mn-lt"/>
              </a:rPr>
              <a:t>until we receive a different directive</a:t>
            </a:r>
          </a:p>
          <a:p>
            <a:pPr lvl="1">
              <a:spcBef>
                <a:spcPts val="500"/>
              </a:spcBef>
            </a:pPr>
            <a:r>
              <a:rPr lang="en-US" dirty="0">
                <a:latin typeface="+mn-lt"/>
              </a:rPr>
              <a:t>In the past 2 months, we have assigned more than 350 loans</a:t>
            </a:r>
          </a:p>
          <a:p>
            <a:pPr>
              <a:spcBef>
                <a:spcPts val="500"/>
              </a:spcBef>
            </a:pPr>
            <a:r>
              <a:rPr lang="en-US" sz="2050" dirty="0">
                <a:latin typeface="+mn-lt"/>
              </a:rPr>
              <a:t>Please educate those on your campus who need to know that this is a massive undertaking that will take several years, not the several months that the Department is providing us. </a:t>
            </a:r>
          </a:p>
          <a:p>
            <a:pPr>
              <a:spcBef>
                <a:spcPts val="500"/>
              </a:spcBef>
            </a:pPr>
            <a:r>
              <a:rPr lang="en-US" sz="2050" dirty="0">
                <a:latin typeface="+mn-lt"/>
              </a:rPr>
              <a:t>If you receive any correspondence regarding a Perkins assignment, please contact Chris Whalen ASAP. We include a statement with every assignment that lists us as the contact, however, your campus is still the official holder of the loan and in some cases, info may go back to you by mistake.</a:t>
            </a:r>
          </a:p>
        </p:txBody>
      </p:sp>
      <p:sp>
        <p:nvSpPr>
          <p:cNvPr id="4" name="Slide Number Placeholder 3">
            <a:extLst>
              <a:ext uri="{FF2B5EF4-FFF2-40B4-BE49-F238E27FC236}">
                <a16:creationId xmlns:a16="http://schemas.microsoft.com/office/drawing/2014/main" id="{7D7AC977-BDD9-45F5-981B-6D4650CED809}"/>
              </a:ext>
            </a:extLst>
          </p:cNvPr>
          <p:cNvSpPr>
            <a:spLocks noGrp="1"/>
          </p:cNvSpPr>
          <p:nvPr>
            <p:ph type="sldNum" sz="quarter" idx="12"/>
          </p:nvPr>
        </p:nvSpPr>
        <p:spPr/>
        <p:txBody>
          <a:bodyPr/>
          <a:lstStyle/>
          <a:p>
            <a:fld id="{687D7A59-36E2-48B9-B146-C1E59501F63F}" type="slidenum">
              <a:rPr lang="en-US" smtClean="0"/>
              <a:pPr/>
              <a:t>12</a:t>
            </a:fld>
            <a:endParaRPr lang="en-US"/>
          </a:p>
        </p:txBody>
      </p:sp>
      <p:sp>
        <p:nvSpPr>
          <p:cNvPr id="5" name="Title 1">
            <a:extLst>
              <a:ext uri="{FF2B5EF4-FFF2-40B4-BE49-F238E27FC236}">
                <a16:creationId xmlns:a16="http://schemas.microsoft.com/office/drawing/2014/main" id="{D32D7D0D-98F4-4EEE-9C75-5170E9E349E8}"/>
              </a:ext>
            </a:extLst>
          </p:cNvPr>
          <p:cNvSpPr txBox="1">
            <a:spLocks/>
          </p:cNvSpPr>
          <p:nvPr/>
        </p:nvSpPr>
        <p:spPr>
          <a:xfrm>
            <a:off x="323420" y="422504"/>
            <a:ext cx="7959592" cy="689043"/>
          </a:xfrm>
          <a:prstGeom prst="rect">
            <a:avLst/>
          </a:prstGeom>
        </p:spPr>
        <p:txBody>
          <a:bodyPr vert="horz" anchor="b">
            <a:normAutofit/>
          </a:bodyPr>
          <a:lstStyle>
            <a:lvl1pPr algn="l" rtl="0" eaLnBrk="1" latinLnBrk="0" hangingPunct="1">
              <a:spcBef>
                <a:spcPct val="0"/>
              </a:spcBef>
              <a:buNone/>
              <a:defRPr kumimoji="0" sz="3600" b="1" kern="1200" baseline="0">
                <a:solidFill>
                  <a:schemeClr val="accent2"/>
                </a:solidFill>
                <a:effectLst>
                  <a:outerShdw blurRad="53975" dist="22860" dir="5400000" algn="tl" rotWithShape="0">
                    <a:srgbClr val="000000">
                      <a:alpha val="55000"/>
                    </a:srgbClr>
                  </a:outerShdw>
                </a:effectLst>
                <a:latin typeface="Book Antiqua" panose="02040602050305030304" pitchFamily="18" charset="0"/>
                <a:ea typeface="+mj-ea"/>
                <a:cs typeface="+mj-cs"/>
              </a:defRPr>
            </a:lvl1pPr>
            <a:extLst/>
          </a:lstStyle>
          <a:p>
            <a:pPr algn="ctr"/>
            <a:r>
              <a:rPr lang="en-US" dirty="0">
                <a:effectLst/>
              </a:rPr>
              <a:t>Where are We Now</a:t>
            </a:r>
          </a:p>
        </p:txBody>
      </p:sp>
    </p:spTree>
    <p:extLst>
      <p:ext uri="{BB962C8B-B14F-4D97-AF65-F5344CB8AC3E}">
        <p14:creationId xmlns:p14="http://schemas.microsoft.com/office/powerpoint/2010/main" val="1298212030"/>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86CF8-83FA-41CF-A678-50220B05CB34}"/>
              </a:ext>
            </a:extLst>
          </p:cNvPr>
          <p:cNvSpPr>
            <a:spLocks noGrp="1"/>
          </p:cNvSpPr>
          <p:nvPr>
            <p:ph type="title"/>
          </p:nvPr>
        </p:nvSpPr>
        <p:spPr>
          <a:xfrm>
            <a:off x="480060" y="381000"/>
            <a:ext cx="7868268" cy="670629"/>
          </a:xfrm>
        </p:spPr>
        <p:txBody>
          <a:bodyPr/>
          <a:lstStyle/>
          <a:p>
            <a:pPr algn="ctr"/>
            <a:r>
              <a:rPr lang="en-US" dirty="0">
                <a:effectLst/>
              </a:rPr>
              <a:t>Perkins Portfolio Statistics</a:t>
            </a:r>
          </a:p>
        </p:txBody>
      </p:sp>
      <p:sp>
        <p:nvSpPr>
          <p:cNvPr id="4" name="Slide Number Placeholder 3">
            <a:extLst>
              <a:ext uri="{FF2B5EF4-FFF2-40B4-BE49-F238E27FC236}">
                <a16:creationId xmlns:a16="http://schemas.microsoft.com/office/drawing/2014/main" id="{85DDFD7B-F94F-4564-B687-47D6EE94A36C}"/>
              </a:ext>
            </a:extLst>
          </p:cNvPr>
          <p:cNvSpPr>
            <a:spLocks noGrp="1"/>
          </p:cNvSpPr>
          <p:nvPr>
            <p:ph type="sldNum" sz="quarter" idx="12"/>
          </p:nvPr>
        </p:nvSpPr>
        <p:spPr/>
        <p:txBody>
          <a:bodyPr/>
          <a:lstStyle/>
          <a:p>
            <a:fld id="{687D7A59-36E2-48B9-B146-C1E59501F63F}" type="slidenum">
              <a:rPr lang="en-US" smtClean="0"/>
              <a:pPr/>
              <a:t>13</a:t>
            </a:fld>
            <a:endParaRPr lang="en-US"/>
          </a:p>
        </p:txBody>
      </p:sp>
      <p:graphicFrame>
        <p:nvGraphicFramePr>
          <p:cNvPr id="8" name="Object 7">
            <a:extLst>
              <a:ext uri="{FF2B5EF4-FFF2-40B4-BE49-F238E27FC236}">
                <a16:creationId xmlns:a16="http://schemas.microsoft.com/office/drawing/2014/main" id="{DEBBA10D-06F9-B3FB-295C-E69B75E4D09D}"/>
              </a:ext>
            </a:extLst>
          </p:cNvPr>
          <p:cNvGraphicFramePr>
            <a:graphicFrameLocks noChangeAspect="1"/>
          </p:cNvGraphicFramePr>
          <p:nvPr>
            <p:extLst>
              <p:ext uri="{D42A27DB-BD31-4B8C-83A1-F6EECF244321}">
                <p14:modId xmlns:p14="http://schemas.microsoft.com/office/powerpoint/2010/main" val="3518185088"/>
              </p:ext>
            </p:extLst>
          </p:nvPr>
        </p:nvGraphicFramePr>
        <p:xfrm>
          <a:off x="490815" y="1051628"/>
          <a:ext cx="8084841" cy="5152401"/>
        </p:xfrm>
        <a:graphic>
          <a:graphicData uri="http://schemas.openxmlformats.org/presentationml/2006/ole">
            <mc:AlternateContent xmlns:mc="http://schemas.openxmlformats.org/markup-compatibility/2006">
              <mc:Choice xmlns:v="urn:schemas-microsoft-com:vml" Requires="v">
                <p:oleObj spid="_x0000_s90124" name="Worksheet" r:id="rId3" imgW="10401300" imgH="6629400" progId="Excel.Sheet.12">
                  <p:embed/>
                </p:oleObj>
              </mc:Choice>
              <mc:Fallback>
                <p:oleObj name="Worksheet" r:id="rId3" imgW="10401300" imgH="6629400" progId="Excel.Sheet.12">
                  <p:embed/>
                  <p:pic>
                    <p:nvPicPr>
                      <p:cNvPr id="0" name=""/>
                      <p:cNvPicPr/>
                      <p:nvPr/>
                    </p:nvPicPr>
                    <p:blipFill>
                      <a:blip r:embed="rId4"/>
                      <a:stretch>
                        <a:fillRect/>
                      </a:stretch>
                    </p:blipFill>
                    <p:spPr>
                      <a:xfrm>
                        <a:off x="490815" y="1051628"/>
                        <a:ext cx="8084841" cy="5152401"/>
                      </a:xfrm>
                      <a:prstGeom prst="rect">
                        <a:avLst/>
                      </a:prstGeom>
                    </p:spPr>
                  </p:pic>
                </p:oleObj>
              </mc:Fallback>
            </mc:AlternateContent>
          </a:graphicData>
        </a:graphic>
      </p:graphicFrame>
    </p:spTree>
    <p:extLst>
      <p:ext uri="{BB962C8B-B14F-4D97-AF65-F5344CB8AC3E}">
        <p14:creationId xmlns:p14="http://schemas.microsoft.com/office/powerpoint/2010/main" val="2059984986"/>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3B0A-43C7-451F-911B-90DCC7D5D1A2}"/>
              </a:ext>
            </a:extLst>
          </p:cNvPr>
          <p:cNvSpPr>
            <a:spLocks noGrp="1"/>
          </p:cNvSpPr>
          <p:nvPr>
            <p:ph type="title"/>
          </p:nvPr>
        </p:nvSpPr>
        <p:spPr>
          <a:xfrm>
            <a:off x="480060" y="1999229"/>
            <a:ext cx="8183880" cy="1561094"/>
          </a:xfrm>
        </p:spPr>
        <p:txBody>
          <a:bodyPr>
            <a:normAutofit/>
          </a:bodyPr>
          <a:lstStyle/>
          <a:p>
            <a:pPr algn="ctr"/>
            <a:r>
              <a:rPr lang="en-US" sz="4400" dirty="0"/>
              <a:t>CAMPUS-BASED PROGRAMS</a:t>
            </a:r>
          </a:p>
        </p:txBody>
      </p:sp>
      <p:sp>
        <p:nvSpPr>
          <p:cNvPr id="4" name="Slide Number Placeholder 3">
            <a:extLst>
              <a:ext uri="{FF2B5EF4-FFF2-40B4-BE49-F238E27FC236}">
                <a16:creationId xmlns:a16="http://schemas.microsoft.com/office/drawing/2014/main" id="{AF83DEF9-8A3F-4EF6-993F-B1B6519D29FB}"/>
              </a:ext>
            </a:extLst>
          </p:cNvPr>
          <p:cNvSpPr>
            <a:spLocks noGrp="1"/>
          </p:cNvSpPr>
          <p:nvPr>
            <p:ph type="sldNum" sz="quarter" idx="12"/>
          </p:nvPr>
        </p:nvSpPr>
        <p:spPr/>
        <p:txBody>
          <a:bodyPr/>
          <a:lstStyle/>
          <a:p>
            <a:fld id="{687D7A59-36E2-48B9-B146-C1E59501F63F}" type="slidenum">
              <a:rPr lang="en-US" smtClean="0"/>
              <a:pPr/>
              <a:t>14</a:t>
            </a:fld>
            <a:endParaRPr lang="en-US"/>
          </a:p>
        </p:txBody>
      </p:sp>
      <p:sp>
        <p:nvSpPr>
          <p:cNvPr id="5" name="TextBox 4">
            <a:extLst>
              <a:ext uri="{FF2B5EF4-FFF2-40B4-BE49-F238E27FC236}">
                <a16:creationId xmlns:a16="http://schemas.microsoft.com/office/drawing/2014/main" id="{4CBD77A9-DB94-47BF-9485-2C4B4F87C1E9}"/>
              </a:ext>
            </a:extLst>
          </p:cNvPr>
          <p:cNvSpPr txBox="1"/>
          <p:nvPr/>
        </p:nvSpPr>
        <p:spPr>
          <a:xfrm>
            <a:off x="1811547" y="3796050"/>
            <a:ext cx="5520905" cy="707886"/>
          </a:xfrm>
          <a:prstGeom prst="rect">
            <a:avLst/>
          </a:prstGeom>
          <a:noFill/>
        </p:spPr>
        <p:txBody>
          <a:bodyPr wrap="square" rtlCol="0">
            <a:spAutoFit/>
          </a:bodyPr>
          <a:lstStyle/>
          <a:p>
            <a:pPr algn="ctr"/>
            <a:r>
              <a:rPr lang="en-US" sz="4000" b="1" dirty="0">
                <a:solidFill>
                  <a:schemeClr val="accent2"/>
                </a:solidFill>
                <a:effectLst>
                  <a:outerShdw blurRad="38100" dist="38100" dir="2700000" algn="tl">
                    <a:srgbClr val="000000">
                      <a:alpha val="43137"/>
                    </a:srgbClr>
                  </a:outerShdw>
                </a:effectLst>
                <a:latin typeface="Book Antiqua" panose="02040602050305030304" pitchFamily="18" charset="0"/>
              </a:rPr>
              <a:t>THERESA WALKER</a:t>
            </a:r>
          </a:p>
        </p:txBody>
      </p:sp>
    </p:spTree>
    <p:extLst>
      <p:ext uri="{BB962C8B-B14F-4D97-AF65-F5344CB8AC3E}">
        <p14:creationId xmlns:p14="http://schemas.microsoft.com/office/powerpoint/2010/main" val="151907964"/>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7D7A59-36E2-48B9-B146-C1E59501F63F}" type="slidenum">
              <a:rPr lang="en-US" smtClean="0"/>
              <a:pPr/>
              <a:t>15</a:t>
            </a:fld>
            <a:endParaRPr lang="en-US"/>
          </a:p>
        </p:txBody>
      </p:sp>
      <p:sp>
        <p:nvSpPr>
          <p:cNvPr id="4" name="Rectangle 3"/>
          <p:cNvSpPr/>
          <p:nvPr/>
        </p:nvSpPr>
        <p:spPr>
          <a:xfrm>
            <a:off x="639763" y="383361"/>
            <a:ext cx="7785100" cy="707886"/>
          </a:xfrm>
          <a:prstGeom prst="rect">
            <a:avLst/>
          </a:prstGeom>
        </p:spPr>
        <p:txBody>
          <a:bodyPr wrap="square">
            <a:spAutoFit/>
          </a:bodyPr>
          <a:lstStyle/>
          <a:p>
            <a:pPr algn="ctr"/>
            <a:r>
              <a:rPr lang="en-US" sz="2000" b="1" dirty="0">
                <a:solidFill>
                  <a:schemeClr val="accent2"/>
                </a:solidFill>
                <a:latin typeface="Book Antiqua" pitchFamily="18" charset="0"/>
              </a:rPr>
              <a:t>Comparison of FWS Transfers to SEOG  </a:t>
            </a:r>
          </a:p>
          <a:p>
            <a:pPr algn="ctr"/>
            <a:r>
              <a:rPr lang="en-US" sz="2000" b="1" dirty="0">
                <a:solidFill>
                  <a:schemeClr val="accent2"/>
                </a:solidFill>
                <a:latin typeface="Book Antiqua" pitchFamily="18" charset="0"/>
              </a:rPr>
              <a:t>Years 2018 – 2019 (Pre-pandemic) and 2020 - 2021</a:t>
            </a:r>
          </a:p>
        </p:txBody>
      </p:sp>
      <p:graphicFrame>
        <p:nvGraphicFramePr>
          <p:cNvPr id="6" name="Object 5">
            <a:extLst>
              <a:ext uri="{FF2B5EF4-FFF2-40B4-BE49-F238E27FC236}">
                <a16:creationId xmlns:a16="http://schemas.microsoft.com/office/drawing/2014/main" id="{1D118510-835B-49B2-9417-6119E56A7452}"/>
              </a:ext>
            </a:extLst>
          </p:cNvPr>
          <p:cNvGraphicFramePr>
            <a:graphicFrameLocks noChangeAspect="1"/>
          </p:cNvGraphicFramePr>
          <p:nvPr>
            <p:extLst>
              <p:ext uri="{D42A27DB-BD31-4B8C-83A1-F6EECF244321}">
                <p14:modId xmlns:p14="http://schemas.microsoft.com/office/powerpoint/2010/main" val="44931609"/>
              </p:ext>
            </p:extLst>
          </p:nvPr>
        </p:nvGraphicFramePr>
        <p:xfrm>
          <a:off x="360363" y="1241425"/>
          <a:ext cx="8369300" cy="4937125"/>
        </p:xfrm>
        <a:graphic>
          <a:graphicData uri="http://schemas.openxmlformats.org/presentationml/2006/ole">
            <mc:AlternateContent xmlns:mc="http://schemas.openxmlformats.org/markup-compatibility/2006">
              <mc:Choice xmlns:v="urn:schemas-microsoft-com:vml" Requires="v">
                <p:oleObj spid="_x0000_s89102" name="Worksheet" r:id="rId4" imgW="5509297" imgH="3787091" progId="Excel.Sheet.12">
                  <p:embed/>
                </p:oleObj>
              </mc:Choice>
              <mc:Fallback>
                <p:oleObj name="Worksheet" r:id="rId4" imgW="5509297" imgH="3787091" progId="Excel.Sheet.12">
                  <p:embed/>
                  <p:pic>
                    <p:nvPicPr>
                      <p:cNvPr id="6" name="Object 5">
                        <a:extLst>
                          <a:ext uri="{FF2B5EF4-FFF2-40B4-BE49-F238E27FC236}">
                            <a16:creationId xmlns:a16="http://schemas.microsoft.com/office/drawing/2014/main" id="{1D118510-835B-49B2-9417-6119E56A7452}"/>
                          </a:ext>
                        </a:extLst>
                      </p:cNvPr>
                      <p:cNvPicPr/>
                      <p:nvPr/>
                    </p:nvPicPr>
                    <p:blipFill>
                      <a:blip r:embed="rId5"/>
                      <a:stretch>
                        <a:fillRect/>
                      </a:stretch>
                    </p:blipFill>
                    <p:spPr>
                      <a:xfrm>
                        <a:off x="360363" y="1241425"/>
                        <a:ext cx="8369300" cy="4937125"/>
                      </a:xfrm>
                      <a:prstGeom prst="rect">
                        <a:avLst/>
                      </a:prstGeom>
                    </p:spPr>
                  </p:pic>
                </p:oleObj>
              </mc:Fallback>
            </mc:AlternateContent>
          </a:graphicData>
        </a:graphic>
      </p:graphicFrame>
    </p:spTree>
    <p:extLst>
      <p:ext uri="{BB962C8B-B14F-4D97-AF65-F5344CB8AC3E}">
        <p14:creationId xmlns:p14="http://schemas.microsoft.com/office/powerpoint/2010/main" val="1108123128"/>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00852E4-E5B0-01FB-41E0-861937124E3C}"/>
              </a:ext>
            </a:extLst>
          </p:cNvPr>
          <p:cNvSpPr>
            <a:spLocks noGrp="1"/>
          </p:cNvSpPr>
          <p:nvPr>
            <p:ph type="sldNum" sz="quarter" idx="12"/>
          </p:nvPr>
        </p:nvSpPr>
        <p:spPr/>
        <p:txBody>
          <a:bodyPr/>
          <a:lstStyle/>
          <a:p>
            <a:fld id="{687D7A59-36E2-48B9-B146-C1E59501F63F}" type="slidenum">
              <a:rPr lang="en-US" smtClean="0"/>
              <a:pPr/>
              <a:t>16</a:t>
            </a:fld>
            <a:endParaRPr lang="en-US"/>
          </a:p>
        </p:txBody>
      </p:sp>
      <p:graphicFrame>
        <p:nvGraphicFramePr>
          <p:cNvPr id="4" name="Chart 3">
            <a:extLst>
              <a:ext uri="{FF2B5EF4-FFF2-40B4-BE49-F238E27FC236}">
                <a16:creationId xmlns:a16="http://schemas.microsoft.com/office/drawing/2014/main" id="{33296D02-16B9-B56A-5F49-ED5289F9DFF5}"/>
              </a:ext>
            </a:extLst>
          </p:cNvPr>
          <p:cNvGraphicFramePr>
            <a:graphicFrameLocks/>
          </p:cNvGraphicFramePr>
          <p:nvPr>
            <p:extLst>
              <p:ext uri="{D42A27DB-BD31-4B8C-83A1-F6EECF244321}">
                <p14:modId xmlns:p14="http://schemas.microsoft.com/office/powerpoint/2010/main" val="3512105547"/>
              </p:ext>
            </p:extLst>
          </p:nvPr>
        </p:nvGraphicFramePr>
        <p:xfrm>
          <a:off x="703384" y="1258272"/>
          <a:ext cx="7530709" cy="32204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Object 4">
            <a:extLst>
              <a:ext uri="{FF2B5EF4-FFF2-40B4-BE49-F238E27FC236}">
                <a16:creationId xmlns:a16="http://schemas.microsoft.com/office/drawing/2014/main" id="{9F861DED-D472-B095-9681-23AD78EAF425}"/>
              </a:ext>
            </a:extLst>
          </p:cNvPr>
          <p:cNvGraphicFramePr>
            <a:graphicFrameLocks noChangeAspect="1"/>
          </p:cNvGraphicFramePr>
          <p:nvPr>
            <p:extLst>
              <p:ext uri="{D42A27DB-BD31-4B8C-83A1-F6EECF244321}">
                <p14:modId xmlns:p14="http://schemas.microsoft.com/office/powerpoint/2010/main" val="1737452762"/>
              </p:ext>
            </p:extLst>
          </p:nvPr>
        </p:nvGraphicFramePr>
        <p:xfrm>
          <a:off x="674688" y="4329113"/>
          <a:ext cx="7716837" cy="2047875"/>
        </p:xfrm>
        <a:graphic>
          <a:graphicData uri="http://schemas.openxmlformats.org/presentationml/2006/ole">
            <mc:AlternateContent xmlns:mc="http://schemas.openxmlformats.org/markup-compatibility/2006">
              <mc:Choice xmlns:v="urn:schemas-microsoft-com:vml" Requires="v">
                <p:oleObj spid="_x0000_s88078" name="Worksheet" r:id="rId4" imgW="4914900" imgH="1054100" progId="Excel.Sheet.8">
                  <p:embed/>
                </p:oleObj>
              </mc:Choice>
              <mc:Fallback>
                <p:oleObj name="Worksheet" r:id="rId4" imgW="4914900" imgH="1054100" progId="Excel.Sheet.8">
                  <p:embed/>
                  <p:pic>
                    <p:nvPicPr>
                      <p:cNvPr id="5" name="Object 4">
                        <a:extLst>
                          <a:ext uri="{FF2B5EF4-FFF2-40B4-BE49-F238E27FC236}">
                            <a16:creationId xmlns:a16="http://schemas.microsoft.com/office/drawing/2014/main" id="{9F861DED-D472-B095-9681-23AD78EAF425}"/>
                          </a:ext>
                        </a:extLst>
                      </p:cNvPr>
                      <p:cNvPicPr>
                        <a:picLocks noChangeAspect="1" noChangeArrowheads="1"/>
                      </p:cNvPicPr>
                      <p:nvPr/>
                    </p:nvPicPr>
                    <p:blipFill>
                      <a:blip r:embed="rId5"/>
                      <a:srcRect/>
                      <a:stretch>
                        <a:fillRect/>
                      </a:stretch>
                    </p:blipFill>
                    <p:spPr bwMode="auto">
                      <a:xfrm>
                        <a:off x="674688" y="4329113"/>
                        <a:ext cx="7716837" cy="2047875"/>
                      </a:xfrm>
                      <a:prstGeom prst="rect">
                        <a:avLst/>
                      </a:prstGeom>
                      <a:noFill/>
                      <a:ln>
                        <a:noFill/>
                      </a:ln>
                      <a:effectLst/>
                    </p:spPr>
                  </p:pic>
                </p:oleObj>
              </mc:Fallback>
            </mc:AlternateContent>
          </a:graphicData>
        </a:graphic>
      </p:graphicFrame>
      <p:sp>
        <p:nvSpPr>
          <p:cNvPr id="6" name="Rectangle 5">
            <a:extLst>
              <a:ext uri="{FF2B5EF4-FFF2-40B4-BE49-F238E27FC236}">
                <a16:creationId xmlns:a16="http://schemas.microsoft.com/office/drawing/2014/main" id="{9A5C0BF0-4D98-4555-A660-F3767DC56ACA}"/>
              </a:ext>
            </a:extLst>
          </p:cNvPr>
          <p:cNvSpPr/>
          <p:nvPr/>
        </p:nvSpPr>
        <p:spPr>
          <a:xfrm>
            <a:off x="639763" y="383361"/>
            <a:ext cx="7785100" cy="1015663"/>
          </a:xfrm>
          <a:prstGeom prst="rect">
            <a:avLst/>
          </a:prstGeom>
        </p:spPr>
        <p:txBody>
          <a:bodyPr wrap="square">
            <a:spAutoFit/>
          </a:bodyPr>
          <a:lstStyle/>
          <a:p>
            <a:pPr algn="ctr"/>
            <a:r>
              <a:rPr lang="en-US" sz="2000" b="1" dirty="0">
                <a:solidFill>
                  <a:schemeClr val="accent2"/>
                </a:solidFill>
                <a:latin typeface="Book Antiqua" pitchFamily="18" charset="0"/>
              </a:rPr>
              <a:t>Campus-Based Loan Portfolio</a:t>
            </a:r>
          </a:p>
          <a:p>
            <a:pPr algn="ctr"/>
            <a:r>
              <a:rPr lang="en-US" sz="2000" b="1" dirty="0">
                <a:solidFill>
                  <a:schemeClr val="accent2"/>
                </a:solidFill>
                <a:latin typeface="Book Antiqua" pitchFamily="18" charset="0"/>
              </a:rPr>
              <a:t>Loans Receivable Distribution</a:t>
            </a:r>
          </a:p>
          <a:p>
            <a:pPr algn="ctr"/>
            <a:r>
              <a:rPr lang="en-US" sz="2000" b="1" dirty="0">
                <a:solidFill>
                  <a:schemeClr val="accent2"/>
                </a:solidFill>
                <a:latin typeface="Book Antiqua" pitchFamily="18" charset="0"/>
              </a:rPr>
              <a:t>March 31, 2022</a:t>
            </a:r>
          </a:p>
        </p:txBody>
      </p:sp>
    </p:spTree>
    <p:extLst>
      <p:ext uri="{BB962C8B-B14F-4D97-AF65-F5344CB8AC3E}">
        <p14:creationId xmlns:p14="http://schemas.microsoft.com/office/powerpoint/2010/main" val="3787556087"/>
      </p:ext>
    </p:extLst>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Grp="1" noChangeAspect="1"/>
          </p:cNvGraphicFramePr>
          <p:nvPr>
            <p:extLst>
              <p:ext uri="{D42A27DB-BD31-4B8C-83A1-F6EECF244321}">
                <p14:modId xmlns:p14="http://schemas.microsoft.com/office/powerpoint/2010/main" val="953923310"/>
              </p:ext>
            </p:extLst>
          </p:nvPr>
        </p:nvGraphicFramePr>
        <p:xfrm>
          <a:off x="430745" y="1489975"/>
          <a:ext cx="8171388" cy="4484827"/>
        </p:xfrm>
        <a:graphic>
          <a:graphicData uri="http://schemas.openxmlformats.org/presentationml/2006/ole">
            <mc:AlternateContent xmlns:mc="http://schemas.openxmlformats.org/markup-compatibility/2006">
              <mc:Choice xmlns:v="urn:schemas-microsoft-com:vml" Requires="v">
                <p:oleObj spid="_x0000_s93193" name="Worksheet" r:id="rId4" imgW="7454900" imgH="4597400" progId="Excel.Sheet.8">
                  <p:embed/>
                </p:oleObj>
              </mc:Choice>
              <mc:Fallback>
                <p:oleObj name="Worksheet" r:id="rId4" imgW="7454900" imgH="4597400" progId="Excel.Sheet.8">
                  <p:embed/>
                  <p:pic>
                    <p:nvPicPr>
                      <p:cNvPr id="2" name="Object 1"/>
                      <p:cNvPicPr>
                        <a:picLocks noGrp="1" noChangeAspect="1" noChangeArrowheads="1"/>
                      </p:cNvPicPr>
                      <p:nvPr/>
                    </p:nvPicPr>
                    <p:blipFill>
                      <a:blip r:embed="rId5"/>
                      <a:srcRect/>
                      <a:stretch>
                        <a:fillRect/>
                      </a:stretch>
                    </p:blipFill>
                    <p:spPr bwMode="auto">
                      <a:xfrm>
                        <a:off x="430745" y="1489975"/>
                        <a:ext cx="8171388" cy="4484827"/>
                      </a:xfrm>
                      <a:prstGeom prst="rect">
                        <a:avLst/>
                      </a:prstGeom>
                      <a:noFill/>
                      <a:ln>
                        <a:noFill/>
                      </a:ln>
                    </p:spPr>
                  </p:pic>
                </p:oleObj>
              </mc:Fallback>
            </mc:AlternateContent>
          </a:graphicData>
        </a:graphic>
      </p:graphicFrame>
      <p:sp>
        <p:nvSpPr>
          <p:cNvPr id="18436" name="Rectangle 3"/>
          <p:cNvSpPr>
            <a:spLocks noChangeArrowheads="1"/>
          </p:cNvSpPr>
          <p:nvPr/>
        </p:nvSpPr>
        <p:spPr bwMode="auto">
          <a:xfrm>
            <a:off x="430745" y="265929"/>
            <a:ext cx="8171388" cy="1044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b"/>
          <a:lstStyle/>
          <a:p>
            <a:pPr algn="ctr">
              <a:lnSpc>
                <a:spcPct val="90000"/>
              </a:lnSpc>
            </a:pPr>
            <a:r>
              <a:rPr kumimoji="1" lang="en-US" sz="2000" b="1" dirty="0">
                <a:solidFill>
                  <a:schemeClr val="accent2"/>
                </a:solidFill>
                <a:latin typeface="Book Antiqua" pitchFamily="18" charset="0"/>
              </a:rPr>
              <a:t>   Health Professions and Nursing Student Loans</a:t>
            </a:r>
            <a:br>
              <a:rPr kumimoji="1" lang="en-US" sz="2000" b="1" dirty="0">
                <a:solidFill>
                  <a:schemeClr val="accent2"/>
                </a:solidFill>
                <a:latin typeface="Book Antiqua" pitchFamily="18" charset="0"/>
              </a:rPr>
            </a:br>
            <a:r>
              <a:rPr kumimoji="1" lang="en-US" sz="2000" b="1" dirty="0">
                <a:solidFill>
                  <a:schemeClr val="accent2"/>
                </a:solidFill>
                <a:latin typeface="Book Antiqua" pitchFamily="18" charset="0"/>
              </a:rPr>
              <a:t>  Comparison of Annual Collections and Expenditures</a:t>
            </a:r>
            <a:br>
              <a:rPr kumimoji="1" lang="en-US" sz="2000" b="1" dirty="0">
                <a:solidFill>
                  <a:schemeClr val="accent2"/>
                </a:solidFill>
                <a:latin typeface="Book Antiqua" pitchFamily="18" charset="0"/>
              </a:rPr>
            </a:br>
            <a:r>
              <a:rPr kumimoji="1" lang="en-US" sz="2000" b="1" dirty="0">
                <a:solidFill>
                  <a:schemeClr val="accent2"/>
                </a:solidFill>
                <a:latin typeface="Book Antiqua" pitchFamily="18" charset="0"/>
              </a:rPr>
              <a:t>2019-20 and 2020-21</a:t>
            </a:r>
          </a:p>
        </p:txBody>
      </p:sp>
      <p:sp>
        <p:nvSpPr>
          <p:cNvPr id="5" name="Slide Number Placeholder 1"/>
          <p:cNvSpPr txBox="1">
            <a:spLocks/>
          </p:cNvSpPr>
          <p:nvPr/>
        </p:nvSpPr>
        <p:spPr>
          <a:xfrm>
            <a:off x="8286921" y="6431915"/>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7D7A59-36E2-48B9-B146-C1E59501F63F}" type="slidenum">
              <a:rPr lang="en-US" sz="1050" b="1" smtClean="0">
                <a:solidFill>
                  <a:schemeClr val="tx1"/>
                </a:solidFill>
              </a:rPr>
              <a:pPr/>
              <a:t>17</a:t>
            </a:fld>
            <a:endParaRPr lang="en-US" sz="1050" b="1" dirty="0">
              <a:solidFill>
                <a:schemeClr val="tx1"/>
              </a:solidFill>
            </a:endParaRPr>
          </a:p>
        </p:txBody>
      </p:sp>
    </p:spTree>
    <p:extLst>
      <p:ext uri="{BB962C8B-B14F-4D97-AF65-F5344CB8AC3E}">
        <p14:creationId xmlns:p14="http://schemas.microsoft.com/office/powerpoint/2010/main" val="2728572810"/>
      </p:ext>
    </p:extLst>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3B0A-43C7-451F-911B-90DCC7D5D1A2}"/>
              </a:ext>
            </a:extLst>
          </p:cNvPr>
          <p:cNvSpPr>
            <a:spLocks noGrp="1"/>
          </p:cNvSpPr>
          <p:nvPr>
            <p:ph type="title"/>
          </p:nvPr>
        </p:nvSpPr>
        <p:spPr>
          <a:xfrm>
            <a:off x="480060" y="1999229"/>
            <a:ext cx="8183880" cy="1561094"/>
          </a:xfrm>
        </p:spPr>
        <p:txBody>
          <a:bodyPr>
            <a:normAutofit/>
          </a:bodyPr>
          <a:lstStyle/>
          <a:p>
            <a:pPr algn="ctr"/>
            <a:r>
              <a:rPr lang="en-US" sz="4400" dirty="0"/>
              <a:t>CAMPUS-BASED PROGRAMS</a:t>
            </a:r>
          </a:p>
        </p:txBody>
      </p:sp>
      <p:sp>
        <p:nvSpPr>
          <p:cNvPr id="4" name="Slide Number Placeholder 3">
            <a:extLst>
              <a:ext uri="{FF2B5EF4-FFF2-40B4-BE49-F238E27FC236}">
                <a16:creationId xmlns:a16="http://schemas.microsoft.com/office/drawing/2014/main" id="{AF83DEF9-8A3F-4EF6-993F-B1B6519D29FB}"/>
              </a:ext>
            </a:extLst>
          </p:cNvPr>
          <p:cNvSpPr>
            <a:spLocks noGrp="1"/>
          </p:cNvSpPr>
          <p:nvPr>
            <p:ph type="sldNum" sz="quarter" idx="12"/>
          </p:nvPr>
        </p:nvSpPr>
        <p:spPr/>
        <p:txBody>
          <a:bodyPr/>
          <a:lstStyle/>
          <a:p>
            <a:fld id="{687D7A59-36E2-48B9-B146-C1E59501F63F}" type="slidenum">
              <a:rPr lang="en-US" smtClean="0"/>
              <a:pPr/>
              <a:t>18</a:t>
            </a:fld>
            <a:endParaRPr lang="en-US"/>
          </a:p>
        </p:txBody>
      </p:sp>
      <p:sp>
        <p:nvSpPr>
          <p:cNvPr id="5" name="TextBox 4">
            <a:extLst>
              <a:ext uri="{FF2B5EF4-FFF2-40B4-BE49-F238E27FC236}">
                <a16:creationId xmlns:a16="http://schemas.microsoft.com/office/drawing/2014/main" id="{4CBD77A9-DB94-47BF-9485-2C4B4F87C1E9}"/>
              </a:ext>
            </a:extLst>
          </p:cNvPr>
          <p:cNvSpPr txBox="1"/>
          <p:nvPr/>
        </p:nvSpPr>
        <p:spPr>
          <a:xfrm>
            <a:off x="1811547" y="3796050"/>
            <a:ext cx="5520905" cy="707886"/>
          </a:xfrm>
          <a:prstGeom prst="rect">
            <a:avLst/>
          </a:prstGeom>
          <a:noFill/>
        </p:spPr>
        <p:txBody>
          <a:bodyPr wrap="square" rtlCol="0">
            <a:spAutoFit/>
          </a:bodyPr>
          <a:lstStyle/>
          <a:p>
            <a:pPr algn="ctr"/>
            <a:r>
              <a:rPr lang="en-US" sz="4000" b="1" dirty="0">
                <a:solidFill>
                  <a:schemeClr val="accent2"/>
                </a:solidFill>
                <a:effectLst>
                  <a:outerShdw blurRad="38100" dist="38100" dir="2700000" algn="tl">
                    <a:srgbClr val="000000">
                      <a:alpha val="43137"/>
                    </a:srgbClr>
                  </a:outerShdw>
                </a:effectLst>
                <a:latin typeface="Book Antiqua" panose="02040602050305030304" pitchFamily="18" charset="0"/>
              </a:rPr>
              <a:t>CHRIS WHALEN</a:t>
            </a:r>
          </a:p>
        </p:txBody>
      </p:sp>
    </p:spTree>
    <p:extLst>
      <p:ext uri="{BB962C8B-B14F-4D97-AF65-F5344CB8AC3E}">
        <p14:creationId xmlns:p14="http://schemas.microsoft.com/office/powerpoint/2010/main" val="739599724"/>
      </p:ext>
    </p:extLst>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
          <p:cNvSpPr txBox="1">
            <a:spLocks noChangeArrowheads="1"/>
          </p:cNvSpPr>
          <p:nvPr/>
        </p:nvSpPr>
        <p:spPr bwMode="auto">
          <a:xfrm>
            <a:off x="531446" y="1247019"/>
            <a:ext cx="7315200" cy="516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lvl1pPr marL="514350" indent="-285750" eaLnBrk="0" hangingPunct="0">
              <a:defRPr sz="2000">
                <a:solidFill>
                  <a:schemeClr val="tx1"/>
                </a:solidFill>
                <a:latin typeface="Times" charset="0"/>
              </a:defRPr>
            </a:lvl1pPr>
            <a:lvl2pPr marL="742950" indent="-285750" eaLnBrk="0" hangingPunct="0">
              <a:defRPr sz="2000">
                <a:solidFill>
                  <a:schemeClr val="tx1"/>
                </a:solidFill>
                <a:latin typeface="Times" charset="0"/>
              </a:defRPr>
            </a:lvl2pPr>
            <a:lvl3pPr marL="1143000" indent="-228600" eaLnBrk="0" hangingPunct="0">
              <a:defRPr sz="2000">
                <a:solidFill>
                  <a:schemeClr val="tx1"/>
                </a:solidFill>
                <a:latin typeface="Times" charset="0"/>
              </a:defRPr>
            </a:lvl3pPr>
            <a:lvl4pPr marL="1600200" indent="-228600" eaLnBrk="0" hangingPunct="0">
              <a:defRPr sz="2000">
                <a:solidFill>
                  <a:schemeClr val="tx1"/>
                </a:solidFill>
                <a:latin typeface="Times" charset="0"/>
              </a:defRPr>
            </a:lvl4pPr>
            <a:lvl5pPr marL="2057400" indent="-228600" eaLnBrk="0" hangingPunct="0">
              <a:defRPr sz="2000">
                <a:solidFill>
                  <a:schemeClr val="tx1"/>
                </a:solidFill>
                <a:latin typeface="Times" charset="0"/>
              </a:defRPr>
            </a:lvl5pPr>
            <a:lvl6pPr marL="2514600" indent="-228600" eaLnBrk="0" fontAlgn="base" hangingPunct="0">
              <a:spcBef>
                <a:spcPct val="0"/>
              </a:spcBef>
              <a:spcAft>
                <a:spcPct val="0"/>
              </a:spcAft>
              <a:defRPr sz="2000">
                <a:solidFill>
                  <a:schemeClr val="tx1"/>
                </a:solidFill>
                <a:latin typeface="Times" charset="0"/>
              </a:defRPr>
            </a:lvl6pPr>
            <a:lvl7pPr marL="2971800" indent="-228600" eaLnBrk="0" fontAlgn="base" hangingPunct="0">
              <a:spcBef>
                <a:spcPct val="0"/>
              </a:spcBef>
              <a:spcAft>
                <a:spcPct val="0"/>
              </a:spcAft>
              <a:defRPr sz="2000">
                <a:solidFill>
                  <a:schemeClr val="tx1"/>
                </a:solidFill>
                <a:latin typeface="Times" charset="0"/>
              </a:defRPr>
            </a:lvl7pPr>
            <a:lvl8pPr marL="3429000" indent="-228600" eaLnBrk="0" fontAlgn="base" hangingPunct="0">
              <a:spcBef>
                <a:spcPct val="0"/>
              </a:spcBef>
              <a:spcAft>
                <a:spcPct val="0"/>
              </a:spcAft>
              <a:defRPr sz="2000">
                <a:solidFill>
                  <a:schemeClr val="tx1"/>
                </a:solidFill>
                <a:latin typeface="Times" charset="0"/>
              </a:defRPr>
            </a:lvl8pPr>
            <a:lvl9pPr marL="3886200" indent="-228600" eaLnBrk="0" fontAlgn="base" hangingPunct="0">
              <a:spcBef>
                <a:spcPct val="0"/>
              </a:spcBef>
              <a:spcAft>
                <a:spcPct val="0"/>
              </a:spcAft>
              <a:defRPr sz="2000">
                <a:solidFill>
                  <a:schemeClr val="tx1"/>
                </a:solidFill>
                <a:latin typeface="Times" charset="0"/>
              </a:defRPr>
            </a:lvl9pPr>
          </a:lstStyle>
          <a:p>
            <a:pPr marL="548640" indent="-342900">
              <a:buSzPct val="90000"/>
              <a:buFont typeface="Wingdings" panose="05000000000000000000" pitchFamily="2" charset="2"/>
              <a:buChar char="§"/>
            </a:pPr>
            <a:r>
              <a:rPr lang="en-US" dirty="0">
                <a:latin typeface="Calibri" panose="020F0502020204030204" pitchFamily="34" charset="0"/>
                <a:cs typeface="Calibri" panose="020F0502020204030204" pitchFamily="34" charset="0"/>
              </a:rPr>
              <a:t>Three of our total five Loan Representatives retired in the past 10 months</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Two internal candidates hired and are currently in training with third hire starting this week</a:t>
            </a:r>
          </a:p>
          <a:p>
            <a:pPr marL="548640" indent="-342900">
              <a:spcBef>
                <a:spcPts val="600"/>
              </a:spcBef>
              <a:buSzPct val="90000"/>
              <a:buFont typeface="Wingdings" panose="05000000000000000000" pitchFamily="2" charset="2"/>
              <a:buChar char="§"/>
            </a:pPr>
            <a:r>
              <a:rPr lang="en-US" dirty="0">
                <a:latin typeface="Calibri" panose="020F0502020204030204" pitchFamily="34" charset="0"/>
                <a:cs typeface="Calibri" panose="020F0502020204030204" pitchFamily="34" charset="0"/>
              </a:rPr>
              <a:t>Credit reporting dispute increases</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Industry standard for credit bureau accuracy is 99.44%</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SLSC accuracy is above the industry standard</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More than </a:t>
            </a:r>
            <a:r>
              <a:rPr lang="en-US" sz="1800" b="1" dirty="0">
                <a:latin typeface="Calibri" panose="020F0502020204030204" pitchFamily="34" charset="0"/>
                <a:cs typeface="Calibri" panose="020F0502020204030204" pitchFamily="34" charset="0"/>
              </a:rPr>
              <a:t>700 disputes </a:t>
            </a:r>
            <a:r>
              <a:rPr lang="en-US" sz="1800" dirty="0">
                <a:latin typeface="Calibri" panose="020F0502020204030204" pitchFamily="34" charset="0"/>
                <a:cs typeface="Calibri" panose="020F0502020204030204" pitchFamily="34" charset="0"/>
              </a:rPr>
              <a:t>in opposition to SLSC reporting were filed electronically with the credit bureaus from January 1, 2022 through March 31, 2022</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Invalid identity theft claims have also increased and are usually filed through the Consumer Financial Protection Bureau (CFPB)</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Nationwide resolution costs exceed $500 million annually</a:t>
            </a:r>
          </a:p>
          <a:p>
            <a:pPr marL="548640" indent="-342900">
              <a:spcBef>
                <a:spcPts val="600"/>
              </a:spcBef>
              <a:buSzPct val="90000"/>
              <a:buFont typeface="Wingdings" panose="05000000000000000000" pitchFamily="2" charset="2"/>
              <a:buChar char="§"/>
            </a:pPr>
            <a:r>
              <a:rPr lang="en-US" dirty="0">
                <a:latin typeface="Calibri" panose="020F0502020204030204" pitchFamily="34" charset="0"/>
                <a:cs typeface="Calibri" panose="020F0502020204030204" pitchFamily="34" charset="0"/>
              </a:rPr>
              <a:t>COVID-19 </a:t>
            </a:r>
          </a:p>
          <a:p>
            <a:pPr marL="857250" lvl="1" indent="-182880">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SLSC has processed approximately 6,700 hardship and unemployment deferments since March 16, 2020. An increase of 350%.</a:t>
            </a:r>
          </a:p>
          <a:p>
            <a:pPr marL="857250" lvl="1" indent="-342900">
              <a:buSzPct val="90000"/>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marL="857250" lvl="1" indent="-342900">
              <a:buSzPct val="90000"/>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p:txBody>
      </p:sp>
      <p:sp>
        <p:nvSpPr>
          <p:cNvPr id="20484" name="Rectangle 3"/>
          <p:cNvSpPr>
            <a:spLocks noChangeArrowheads="1"/>
          </p:cNvSpPr>
          <p:nvPr/>
        </p:nvSpPr>
        <p:spPr bwMode="auto">
          <a:xfrm>
            <a:off x="560108" y="390675"/>
            <a:ext cx="75627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pPr algn="ctr">
              <a:lnSpc>
                <a:spcPct val="90000"/>
              </a:lnSpc>
            </a:pPr>
            <a:r>
              <a:rPr lang="en-US" sz="2800" b="1" dirty="0">
                <a:solidFill>
                  <a:schemeClr val="accent2"/>
                </a:solidFill>
                <a:latin typeface="Book Antiqua" pitchFamily="18" charset="0"/>
              </a:rPr>
              <a:t>Collections Department</a:t>
            </a:r>
          </a:p>
        </p:txBody>
      </p:sp>
      <p:sp>
        <p:nvSpPr>
          <p:cNvPr id="2" name="Slide Number Placeholder 1">
            <a:extLst>
              <a:ext uri="{FF2B5EF4-FFF2-40B4-BE49-F238E27FC236}">
                <a16:creationId xmlns:a16="http://schemas.microsoft.com/office/drawing/2014/main" id="{FCF2E75D-06EB-45FE-883F-2945D4E42B3B}"/>
              </a:ext>
            </a:extLst>
          </p:cNvPr>
          <p:cNvSpPr>
            <a:spLocks noGrp="1"/>
          </p:cNvSpPr>
          <p:nvPr>
            <p:ph type="sldNum" sz="quarter" idx="12"/>
          </p:nvPr>
        </p:nvSpPr>
        <p:spPr/>
        <p:txBody>
          <a:bodyPr/>
          <a:lstStyle/>
          <a:p>
            <a:fld id="{687D7A59-36E2-48B9-B146-C1E59501F63F}" type="slidenum">
              <a:rPr lang="en-US" smtClean="0"/>
              <a:pPr/>
              <a:t>19</a:t>
            </a:fld>
            <a:endParaRPr lang="en-US"/>
          </a:p>
        </p:txBody>
      </p:sp>
    </p:spTree>
    <p:extLst>
      <p:ext uri="{BB962C8B-B14F-4D97-AF65-F5344CB8AC3E}">
        <p14:creationId xmlns:p14="http://schemas.microsoft.com/office/powerpoint/2010/main" val="472143754"/>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5" name="Picture 3" descr="C:\Users\livolm\AppData\Local\Microsoft\Windows\Temporary Internet Files\Content.IE5\SQTV7S6Q\survey[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36887" y="1633289"/>
            <a:ext cx="2674485" cy="277706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1"/>
          <p:cNvSpPr>
            <a:spLocks noGrp="1"/>
          </p:cNvSpPr>
          <p:nvPr>
            <p:ph type="sldNum" sz="quarter" idx="12"/>
          </p:nvPr>
        </p:nvSpPr>
        <p:spPr>
          <a:xfrm>
            <a:off x="8327062" y="6079976"/>
            <a:ext cx="457200" cy="365125"/>
          </a:xfrm>
        </p:spPr>
        <p:txBody>
          <a:bodyPr/>
          <a:lstStyle/>
          <a:p>
            <a:pPr algn="ctr"/>
            <a:fld id="{687D7A59-36E2-48B9-B146-C1E59501F63F}" type="slidenum">
              <a:rPr lang="en-US" sz="1100" b="1" smtClean="0">
                <a:solidFill>
                  <a:schemeClr val="tx1"/>
                </a:solidFill>
              </a:rPr>
              <a:pPr algn="ctr"/>
              <a:t>2</a:t>
            </a:fld>
            <a:endParaRPr lang="en-US" sz="1100" b="1" dirty="0">
              <a:solidFill>
                <a:schemeClr val="tx1"/>
              </a:solidFill>
            </a:endParaRPr>
          </a:p>
        </p:txBody>
      </p:sp>
      <p:sp>
        <p:nvSpPr>
          <p:cNvPr id="2" name="Title 1"/>
          <p:cNvSpPr>
            <a:spLocks noGrp="1"/>
          </p:cNvSpPr>
          <p:nvPr>
            <p:ph type="title" idx="4294967295"/>
          </p:nvPr>
        </p:nvSpPr>
        <p:spPr>
          <a:xfrm>
            <a:off x="516468" y="127204"/>
            <a:ext cx="5395233" cy="1143000"/>
          </a:xfrm>
        </p:spPr>
        <p:txBody>
          <a:bodyPr>
            <a:normAutofit/>
          </a:bodyPr>
          <a:lstStyle/>
          <a:p>
            <a:r>
              <a:rPr lang="en-US" sz="5400" b="1" u="sng" dirty="0">
                <a:solidFill>
                  <a:schemeClr val="accent2"/>
                </a:solidFill>
                <a:latin typeface="Book Antiqua" pitchFamily="18" charset="0"/>
              </a:rPr>
              <a:t>  Agenda		</a:t>
            </a:r>
          </a:p>
        </p:txBody>
      </p:sp>
      <p:sp>
        <p:nvSpPr>
          <p:cNvPr id="3" name="Content Placeholder 2"/>
          <p:cNvSpPr>
            <a:spLocks noGrp="1"/>
          </p:cNvSpPr>
          <p:nvPr>
            <p:ph idx="4294967295"/>
          </p:nvPr>
        </p:nvSpPr>
        <p:spPr>
          <a:xfrm>
            <a:off x="710671" y="1188263"/>
            <a:ext cx="7616391" cy="5343164"/>
          </a:xfrm>
        </p:spPr>
        <p:txBody>
          <a:bodyPr>
            <a:normAutofit/>
          </a:bodyPr>
          <a:lstStyle/>
          <a:p>
            <a:pPr>
              <a:lnSpc>
                <a:spcPct val="80000"/>
              </a:lnSpc>
              <a:buClr>
                <a:srgbClr val="000000"/>
              </a:buClr>
              <a:buNone/>
            </a:pPr>
            <a:endParaRPr lang="en-US" sz="800" b="1" dirty="0">
              <a:solidFill>
                <a:schemeClr val="tx1"/>
              </a:solidFill>
              <a:latin typeface="Calibri" panose="020F0502020204030204" pitchFamily="34" charset="0"/>
              <a:cs typeface="Calibri" panose="020F0502020204030204" pitchFamily="34" charset="0"/>
            </a:endParaRPr>
          </a:p>
          <a:p>
            <a:pPr>
              <a:lnSpc>
                <a:spcPct val="80000"/>
              </a:lnSpc>
              <a:buClr>
                <a:srgbClr val="000000"/>
              </a:buClr>
              <a:buNone/>
            </a:pPr>
            <a:r>
              <a:rPr lang="en-US" sz="2000" b="1" dirty="0">
                <a:solidFill>
                  <a:schemeClr val="tx1"/>
                </a:solidFill>
                <a:latin typeface="Calibri" panose="020F0502020204030204" pitchFamily="34" charset="0"/>
                <a:cs typeface="Calibri" panose="020F0502020204030204" pitchFamily="34" charset="0"/>
              </a:rPr>
              <a:t>General Update – Maria Livolsi</a:t>
            </a:r>
          </a:p>
          <a:p>
            <a:pPr lvl="1">
              <a:lnSpc>
                <a:spcPct val="80000"/>
              </a:lnSpc>
              <a:spcBef>
                <a:spcPts val="600"/>
              </a:spcBef>
              <a:buClr>
                <a:srgbClr val="000000"/>
              </a:buClr>
              <a:buSzPct val="90000"/>
              <a:buFont typeface="Wingdings" pitchFamily="2" charset="2"/>
              <a:buChar char="§"/>
            </a:pPr>
            <a:r>
              <a:rPr lang="en-US" sz="1800" dirty="0">
                <a:latin typeface="Calibri" panose="020F0502020204030204" pitchFamily="34" charset="0"/>
                <a:cs typeface="Calibri" panose="020F0502020204030204" pitchFamily="34" charset="0"/>
              </a:rPr>
              <a:t>Wind-Down of the Perkins Program</a:t>
            </a:r>
          </a:p>
          <a:p>
            <a:pPr lvl="1">
              <a:lnSpc>
                <a:spcPct val="80000"/>
              </a:lnSpc>
              <a:spcBef>
                <a:spcPts val="600"/>
              </a:spcBef>
              <a:buClr>
                <a:srgbClr val="000000"/>
              </a:buClr>
              <a:buSzPct val="90000"/>
              <a:buFont typeface="Wingdings" pitchFamily="2" charset="2"/>
              <a:buChar char="§"/>
            </a:pPr>
            <a:r>
              <a:rPr lang="en-US" sz="1800" dirty="0">
                <a:latin typeface="Calibri" panose="020F0502020204030204" pitchFamily="34" charset="0"/>
                <a:cs typeface="Calibri" panose="020F0502020204030204" pitchFamily="34" charset="0"/>
              </a:rPr>
              <a:t>Requirement to Assign Defaulted Perkins Loans</a:t>
            </a:r>
          </a:p>
          <a:p>
            <a:pPr lvl="1">
              <a:lnSpc>
                <a:spcPct val="80000"/>
              </a:lnSpc>
              <a:spcBef>
                <a:spcPts val="600"/>
              </a:spcBef>
              <a:buClr>
                <a:srgbClr val="000000"/>
              </a:buClr>
              <a:buSzPct val="90000"/>
              <a:buFont typeface="Wingdings" pitchFamily="2" charset="2"/>
              <a:buChar char="§"/>
            </a:pPr>
            <a:r>
              <a:rPr lang="en-US" sz="1800" dirty="0">
                <a:latin typeface="Calibri" panose="020F0502020204030204" pitchFamily="34" charset="0"/>
                <a:cs typeface="Calibri" panose="020F0502020204030204" pitchFamily="34" charset="0"/>
              </a:rPr>
              <a:t>Perkins Statistics</a:t>
            </a:r>
          </a:p>
          <a:p>
            <a:pPr>
              <a:lnSpc>
                <a:spcPct val="80000"/>
              </a:lnSpc>
              <a:spcBef>
                <a:spcPts val="1800"/>
              </a:spcBef>
              <a:buClr>
                <a:srgbClr val="000000"/>
              </a:buClr>
              <a:buSzPct val="90000"/>
              <a:buNone/>
            </a:pPr>
            <a:r>
              <a:rPr lang="en-US" sz="2000" b="1" dirty="0">
                <a:solidFill>
                  <a:schemeClr val="tx1"/>
                </a:solidFill>
                <a:latin typeface="Calibri" panose="020F0502020204030204" pitchFamily="34" charset="0"/>
                <a:cs typeface="Calibri" panose="020F0502020204030204" pitchFamily="34" charset="0"/>
              </a:rPr>
              <a:t>Campus-based Programs – </a:t>
            </a:r>
          </a:p>
          <a:p>
            <a:pPr>
              <a:lnSpc>
                <a:spcPct val="80000"/>
              </a:lnSpc>
              <a:buClr>
                <a:srgbClr val="000000"/>
              </a:buClr>
              <a:buSzPct val="90000"/>
              <a:buNone/>
            </a:pPr>
            <a:r>
              <a:rPr lang="en-US" sz="2000" b="1" dirty="0">
                <a:solidFill>
                  <a:schemeClr val="tx1"/>
                </a:solidFill>
                <a:latin typeface="Calibri" panose="020F0502020204030204" pitchFamily="34" charset="0"/>
                <a:cs typeface="Calibri" panose="020F0502020204030204" pitchFamily="34" charset="0"/>
              </a:rPr>
              <a:t>Theresa Walker &amp; Chris Whalen</a:t>
            </a:r>
          </a:p>
          <a:p>
            <a:pPr lvl="1">
              <a:lnSpc>
                <a:spcPct val="80000"/>
              </a:lnSpc>
              <a:spcBef>
                <a:spcPts val="600"/>
              </a:spcBef>
              <a:buClr>
                <a:schemeClr val="tx1"/>
              </a:buClr>
              <a:buSzPct val="90000"/>
              <a:buFont typeface="Wingdings" pitchFamily="2" charset="2"/>
              <a:buChar char="§"/>
            </a:pPr>
            <a:r>
              <a:rPr lang="en-US" sz="1800" dirty="0">
                <a:latin typeface="Calibri" panose="020F0502020204030204" pitchFamily="34" charset="0"/>
                <a:cs typeface="Calibri" panose="020F0502020204030204" pitchFamily="34" charset="0"/>
              </a:rPr>
              <a:t>FSEOG &amp; FWS Awards</a:t>
            </a:r>
            <a:endParaRPr lang="en-US" sz="1800" dirty="0">
              <a:solidFill>
                <a:schemeClr val="tx1"/>
              </a:solidFill>
              <a:latin typeface="Calibri" panose="020F0502020204030204" pitchFamily="34" charset="0"/>
              <a:cs typeface="Calibri" panose="020F0502020204030204" pitchFamily="34" charset="0"/>
            </a:endParaRPr>
          </a:p>
          <a:p>
            <a:pPr lvl="1">
              <a:lnSpc>
                <a:spcPct val="80000"/>
              </a:lnSpc>
              <a:spcBef>
                <a:spcPts val="600"/>
              </a:spcBef>
              <a:buClr>
                <a:schemeClr val="tx1"/>
              </a:buClr>
              <a:buSzPct val="9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Accounts Receivable Distribution</a:t>
            </a:r>
          </a:p>
          <a:p>
            <a:pPr lvl="1">
              <a:lnSpc>
                <a:spcPct val="80000"/>
              </a:lnSpc>
              <a:spcBef>
                <a:spcPts val="600"/>
              </a:spcBef>
              <a:buClr>
                <a:schemeClr val="tx1"/>
              </a:buClr>
              <a:buSzPct val="9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Health Professions/Nursing Collections</a:t>
            </a:r>
          </a:p>
          <a:p>
            <a:pPr lvl="1">
              <a:lnSpc>
                <a:spcPct val="80000"/>
              </a:lnSpc>
              <a:spcBef>
                <a:spcPts val="600"/>
              </a:spcBef>
              <a:buClr>
                <a:schemeClr val="tx1"/>
              </a:buClr>
              <a:buSzPct val="9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Collections Department Update</a:t>
            </a:r>
          </a:p>
          <a:p>
            <a:pPr>
              <a:lnSpc>
                <a:spcPct val="80000"/>
              </a:lnSpc>
              <a:spcBef>
                <a:spcPts val="1800"/>
              </a:spcBef>
              <a:buClr>
                <a:srgbClr val="000000"/>
              </a:buClr>
              <a:buSzPct val="90000"/>
              <a:buNone/>
            </a:pPr>
            <a:r>
              <a:rPr lang="en-US" sz="2000" b="1" dirty="0">
                <a:solidFill>
                  <a:schemeClr val="tx1"/>
                </a:solidFill>
                <a:latin typeface="Calibri" panose="020F0502020204030204" pitchFamily="34" charset="0"/>
                <a:cs typeface="Calibri" panose="020F0502020204030204" pitchFamily="34" charset="0"/>
              </a:rPr>
              <a:t>Grants &amp; Compliance – Patricia Baltzel</a:t>
            </a:r>
          </a:p>
          <a:p>
            <a:pPr lvl="1">
              <a:lnSpc>
                <a:spcPct val="80000"/>
              </a:lnSpc>
              <a:spcBef>
                <a:spcPts val="600"/>
              </a:spcBef>
              <a:buClr>
                <a:schemeClr val="tx1"/>
              </a:buClr>
              <a:buSzPct val="90000"/>
              <a:buFont typeface="Wingdings" pitchFamily="2" charset="2"/>
              <a:buChar char="§"/>
            </a:pPr>
            <a:r>
              <a:rPr lang="en-US" sz="1800" dirty="0">
                <a:solidFill>
                  <a:schemeClr val="tx1"/>
                </a:solidFill>
                <a:latin typeface="Calibri" panose="020F0502020204030204" pitchFamily="34" charset="0"/>
                <a:cs typeface="Calibri" panose="020F0502020204030204" pitchFamily="34" charset="0"/>
              </a:rPr>
              <a:t>TEACH Grant Statistics</a:t>
            </a:r>
          </a:p>
          <a:p>
            <a:pPr lvl="1">
              <a:lnSpc>
                <a:spcPct val="80000"/>
              </a:lnSpc>
              <a:spcBef>
                <a:spcPts val="600"/>
              </a:spcBef>
              <a:buClr>
                <a:schemeClr val="tx1"/>
              </a:buClr>
              <a:buSzPct val="90000"/>
              <a:buFont typeface="Wingdings" pitchFamily="2" charset="2"/>
              <a:buChar char="§"/>
            </a:pPr>
            <a:r>
              <a:rPr lang="en-US" sz="1800" dirty="0">
                <a:solidFill>
                  <a:schemeClr val="tx1"/>
                </a:solidFill>
                <a:latin typeface="Calibri" panose="020F0502020204030204" pitchFamily="34" charset="0"/>
                <a:cs typeface="Calibri" panose="020F0502020204030204" pitchFamily="34" charset="0"/>
              </a:rPr>
              <a:t>Pell Grant Statistics</a:t>
            </a:r>
          </a:p>
          <a:p>
            <a:pPr lvl="1">
              <a:lnSpc>
                <a:spcPct val="80000"/>
              </a:lnSpc>
              <a:spcBef>
                <a:spcPts val="600"/>
              </a:spcBef>
              <a:buClr>
                <a:schemeClr val="tx1"/>
              </a:buClr>
              <a:buSzPct val="90000"/>
              <a:buFont typeface="Wingdings" pitchFamily="2" charset="2"/>
              <a:buChar char="§"/>
            </a:pPr>
            <a:r>
              <a:rPr lang="en-US" sz="1800" dirty="0">
                <a:solidFill>
                  <a:schemeClr val="tx1"/>
                </a:solidFill>
                <a:latin typeface="Calibri" panose="020F0502020204030204" pitchFamily="34" charset="0"/>
                <a:cs typeface="Calibri" panose="020F0502020204030204" pitchFamily="34" charset="0"/>
              </a:rPr>
              <a:t>Pell and TEACH Grant COD reporting</a:t>
            </a:r>
          </a:p>
          <a:p>
            <a:pPr lvl="1">
              <a:lnSpc>
                <a:spcPct val="80000"/>
              </a:lnSpc>
              <a:spcBef>
                <a:spcPts val="600"/>
              </a:spcBef>
              <a:buClr>
                <a:schemeClr val="tx1"/>
              </a:buClr>
              <a:buSzPct val="90000"/>
              <a:buFont typeface="Wingdings" pitchFamily="2" charset="2"/>
              <a:buChar char="§"/>
            </a:pPr>
            <a:r>
              <a:rPr lang="en-US" sz="1800" dirty="0">
                <a:solidFill>
                  <a:schemeClr val="tx1"/>
                </a:solidFill>
                <a:latin typeface="Calibri" panose="020F0502020204030204" pitchFamily="34" charset="0"/>
                <a:cs typeface="Calibri" panose="020F0502020204030204" pitchFamily="34" charset="0"/>
              </a:rPr>
              <a:t>SLSC Reports Portal</a:t>
            </a:r>
          </a:p>
          <a:p>
            <a:pPr lvl="1">
              <a:lnSpc>
                <a:spcPct val="80000"/>
              </a:lnSpc>
              <a:buClr>
                <a:schemeClr val="tx1"/>
              </a:buClr>
              <a:buSzPct val="90000"/>
              <a:buFont typeface="Arial" pitchFamily="34" charset="0"/>
              <a:buChar char="•"/>
            </a:pPr>
            <a:endParaRPr lang="en-US"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0634826"/>
      </p:ext>
    </p:extLst>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txBox="1">
            <a:spLocks/>
          </p:cNvSpPr>
          <p:nvPr/>
        </p:nvSpPr>
        <p:spPr>
          <a:xfrm>
            <a:off x="8056487" y="6186841"/>
            <a:ext cx="858913" cy="350834"/>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7D7A59-36E2-48B9-B146-C1E59501F63F}" type="slidenum">
              <a:rPr lang="en-US" sz="1100" b="1" smtClean="0">
                <a:solidFill>
                  <a:schemeClr val="tx1"/>
                </a:solidFill>
              </a:rPr>
              <a:pPr/>
              <a:t>20</a:t>
            </a:fld>
            <a:endParaRPr lang="en-US" b="1" dirty="0">
              <a:solidFill>
                <a:schemeClr val="tx1"/>
              </a:solidFill>
            </a:endParaRPr>
          </a:p>
        </p:txBody>
      </p:sp>
      <p:sp>
        <p:nvSpPr>
          <p:cNvPr id="5" name="Rectangle 3"/>
          <p:cNvSpPr>
            <a:spLocks noChangeArrowheads="1"/>
          </p:cNvSpPr>
          <p:nvPr/>
        </p:nvSpPr>
        <p:spPr bwMode="auto">
          <a:xfrm>
            <a:off x="535399" y="330629"/>
            <a:ext cx="7604603" cy="772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ts val="200"/>
              </a:spcBef>
            </a:pPr>
            <a:r>
              <a:rPr kumimoji="1" lang="en-US" sz="3600" b="1" dirty="0">
                <a:solidFill>
                  <a:schemeClr val="accent2"/>
                </a:solidFill>
                <a:effectLst>
                  <a:outerShdw blurRad="38100" dist="38100" dir="2700000" algn="tl">
                    <a:srgbClr val="000000">
                      <a:alpha val="43137"/>
                    </a:srgbClr>
                  </a:outerShdw>
                </a:effectLst>
                <a:latin typeface="Book Antiqua" panose="02040602050305030304" pitchFamily="18" charset="0"/>
              </a:rPr>
              <a:t>Assignment Process</a:t>
            </a:r>
          </a:p>
        </p:txBody>
      </p:sp>
      <p:sp>
        <p:nvSpPr>
          <p:cNvPr id="3" name="TextBox 2">
            <a:extLst>
              <a:ext uri="{FF2B5EF4-FFF2-40B4-BE49-F238E27FC236}">
                <a16:creationId xmlns:a16="http://schemas.microsoft.com/office/drawing/2014/main" id="{ECD8D115-68ED-43F4-A602-CB46A0875F90}"/>
              </a:ext>
            </a:extLst>
          </p:cNvPr>
          <p:cNvSpPr txBox="1"/>
          <p:nvPr/>
        </p:nvSpPr>
        <p:spPr>
          <a:xfrm>
            <a:off x="729343" y="1033000"/>
            <a:ext cx="7604602" cy="5570756"/>
          </a:xfrm>
          <a:prstGeom prst="rect">
            <a:avLst/>
          </a:prstGeom>
          <a:noFill/>
        </p:spPr>
        <p:txBody>
          <a:bodyPr wrap="square" rtlCol="0">
            <a:spAutoFit/>
          </a:bodyPr>
          <a:lstStyle/>
          <a:p>
            <a:pPr marL="548640" lvl="1" indent="-347472">
              <a:buSzPct val="90000"/>
              <a:buFont typeface="Wingdings" pitchFamily="2" charset="2"/>
              <a:buChar char="§"/>
            </a:pPr>
            <a:r>
              <a:rPr lang="en-US" sz="2000" dirty="0">
                <a:cs typeface="Calibri" pitchFamily="34" charset="0"/>
              </a:rPr>
              <a:t>Identify Perkins Loans meeting assignment criteria</a:t>
            </a:r>
          </a:p>
          <a:p>
            <a:pPr marL="1042416" lvl="2" indent="-274320">
              <a:buSzPct val="90000"/>
              <a:buFont typeface="Arial" panose="020B0604020202020204" pitchFamily="34" charset="0"/>
              <a:buChar char="•"/>
            </a:pPr>
            <a:r>
              <a:rPr lang="en-US" dirty="0">
                <a:cs typeface="Calibri" pitchFamily="34" charset="0"/>
              </a:rPr>
              <a:t>Determine if recent payment has been received</a:t>
            </a:r>
          </a:p>
          <a:p>
            <a:pPr marL="548640" lvl="1" indent="-347472">
              <a:spcBef>
                <a:spcPts val="300"/>
              </a:spcBef>
              <a:buSzPct val="90000"/>
              <a:buFont typeface="Wingdings" pitchFamily="2" charset="2"/>
              <a:buChar char="§"/>
            </a:pPr>
            <a:r>
              <a:rPr lang="en-US" sz="2000" dirty="0">
                <a:cs typeface="Calibri" pitchFamily="34" charset="0"/>
              </a:rPr>
              <a:t>Send Borrower a 30-day notice about pending assignment</a:t>
            </a:r>
          </a:p>
          <a:p>
            <a:pPr marL="548640" lvl="1" indent="-347472">
              <a:spcBef>
                <a:spcPts val="300"/>
              </a:spcBef>
              <a:buSzPct val="90000"/>
              <a:buFont typeface="Wingdings" pitchFamily="2" charset="2"/>
              <a:buChar char="§"/>
            </a:pPr>
            <a:r>
              <a:rPr lang="en-US" sz="2000" dirty="0">
                <a:cs typeface="Calibri" pitchFamily="34" charset="0"/>
              </a:rPr>
              <a:t>Determine if loans are at SLSC, Collection Agency or OAG</a:t>
            </a:r>
          </a:p>
          <a:p>
            <a:pPr marL="1042416" lvl="2" indent="-274320">
              <a:buSzPct val="90000"/>
              <a:buFont typeface="Arial" panose="020B0604020202020204" pitchFamily="34" charset="0"/>
              <a:buChar char="•"/>
            </a:pPr>
            <a:r>
              <a:rPr lang="en-US" dirty="0">
                <a:cs typeface="Calibri" pitchFamily="34" charset="0"/>
              </a:rPr>
              <a:t>If loans are held at Collection Agency, recall account</a:t>
            </a:r>
          </a:p>
          <a:p>
            <a:pPr marL="1042416" lvl="2" indent="-274320">
              <a:buSzPct val="90000"/>
              <a:buFont typeface="Arial" panose="020B0604020202020204" pitchFamily="34" charset="0"/>
              <a:buChar char="•"/>
            </a:pPr>
            <a:r>
              <a:rPr lang="en-US" dirty="0">
                <a:cs typeface="Calibri" pitchFamily="34" charset="0"/>
              </a:rPr>
              <a:t>If loans are held at OAG</a:t>
            </a:r>
          </a:p>
          <a:p>
            <a:pPr marL="1419606" lvl="3" indent="-285750">
              <a:buSzPct val="90000"/>
              <a:buFont typeface="System Font Regular"/>
              <a:buChar char="-"/>
            </a:pPr>
            <a:r>
              <a:rPr lang="en-US" sz="1700" dirty="0">
                <a:cs typeface="Calibri" pitchFamily="34" charset="0"/>
              </a:rPr>
              <a:t>Determine if a judgment has been entered</a:t>
            </a:r>
          </a:p>
          <a:p>
            <a:pPr marL="1419606" lvl="3" indent="-285750">
              <a:buSzPct val="90000"/>
              <a:buFont typeface="System Font Regular"/>
              <a:buChar char="-"/>
            </a:pPr>
            <a:r>
              <a:rPr lang="en-US" sz="1700" dirty="0">
                <a:cs typeface="Calibri" pitchFamily="34" charset="0"/>
              </a:rPr>
              <a:t>If a Judgment exists, request judgment be assigned to DOE</a:t>
            </a:r>
          </a:p>
          <a:p>
            <a:pPr marL="1419606" lvl="3" indent="-285750">
              <a:buSzPct val="90000"/>
              <a:buFont typeface="System Font Regular"/>
              <a:buChar char="-"/>
            </a:pPr>
            <a:r>
              <a:rPr lang="en-US" sz="1700" dirty="0">
                <a:cs typeface="Calibri" pitchFamily="34" charset="0"/>
              </a:rPr>
              <a:t>If no judgment, request loan account be closed and returned</a:t>
            </a:r>
          </a:p>
          <a:p>
            <a:pPr marL="548640" lvl="1" indent="-347472">
              <a:spcBef>
                <a:spcPts val="300"/>
              </a:spcBef>
              <a:buSzPct val="90000"/>
              <a:buFont typeface="Wingdings" pitchFamily="2" charset="2"/>
              <a:buChar char="§"/>
            </a:pPr>
            <a:r>
              <a:rPr lang="en-US" sz="2000" dirty="0">
                <a:cs typeface="Calibri" pitchFamily="34" charset="0"/>
              </a:rPr>
              <a:t>Prepare loan file for transfer to DOE</a:t>
            </a:r>
          </a:p>
          <a:p>
            <a:pPr marL="1042416" lvl="2" indent="-274320">
              <a:buSzPct val="90000"/>
              <a:buFont typeface="Arial" panose="020B0604020202020204" pitchFamily="34" charset="0"/>
              <a:buChar char="•"/>
            </a:pPr>
            <a:r>
              <a:rPr lang="en-US" dirty="0">
                <a:cs typeface="Calibri" pitchFamily="34" charset="0"/>
              </a:rPr>
              <a:t>Review promissory note for authenticity and accuracy</a:t>
            </a:r>
          </a:p>
          <a:p>
            <a:pPr marL="1042416" lvl="2" indent="-274320">
              <a:buSzPct val="90000"/>
              <a:buFont typeface="Arial" panose="020B0604020202020204" pitchFamily="34" charset="0"/>
              <a:buChar char="•"/>
            </a:pPr>
            <a:r>
              <a:rPr lang="en-US" dirty="0">
                <a:cs typeface="Calibri" pitchFamily="34" charset="0"/>
              </a:rPr>
              <a:t>Create and complete 1845 Assignment Form</a:t>
            </a:r>
          </a:p>
          <a:p>
            <a:pPr marL="1042416" lvl="2" indent="-274320">
              <a:buSzPct val="90000"/>
              <a:buFont typeface="Arial" panose="020B0604020202020204" pitchFamily="34" charset="0"/>
              <a:buChar char="•"/>
            </a:pPr>
            <a:r>
              <a:rPr lang="en-US" dirty="0">
                <a:cs typeface="Calibri" pitchFamily="34" charset="0"/>
              </a:rPr>
              <a:t>Ensure all data on 1845 agrees to promissory note, history, NSLDS</a:t>
            </a:r>
          </a:p>
          <a:p>
            <a:pPr marL="1042416" lvl="2" indent="-274320">
              <a:buSzPct val="90000"/>
              <a:buFont typeface="Arial" panose="020B0604020202020204" pitchFamily="34" charset="0"/>
              <a:buChar char="•"/>
            </a:pPr>
            <a:r>
              <a:rPr lang="en-US" dirty="0">
                <a:cs typeface="Calibri" pitchFamily="34" charset="0"/>
              </a:rPr>
              <a:t>Attach all required documentation</a:t>
            </a:r>
          </a:p>
          <a:p>
            <a:pPr marL="1042416" lvl="2" indent="-274320">
              <a:buSzPct val="90000"/>
              <a:buFont typeface="Arial" panose="020B0604020202020204" pitchFamily="34" charset="0"/>
              <a:buChar char="•"/>
            </a:pPr>
            <a:r>
              <a:rPr lang="en-US" dirty="0">
                <a:cs typeface="Calibri" pitchFamily="34" charset="0"/>
              </a:rPr>
              <a:t>Assign loan to DOE and track until accepted/rejected</a:t>
            </a:r>
          </a:p>
          <a:p>
            <a:pPr marL="1419606" lvl="3" indent="-285750">
              <a:buSzPct val="90000"/>
              <a:buFont typeface="System Font Regular"/>
              <a:buChar char="-"/>
            </a:pPr>
            <a:r>
              <a:rPr lang="en-US" sz="1700" dirty="0">
                <a:cs typeface="Calibri" pitchFamily="34" charset="0"/>
              </a:rPr>
              <a:t>If accepted, close loan on the system</a:t>
            </a:r>
          </a:p>
          <a:p>
            <a:pPr marL="1419606" lvl="3" indent="-285750">
              <a:buSzPct val="90000"/>
              <a:buFont typeface="System Font Regular"/>
              <a:buChar char="-"/>
            </a:pPr>
            <a:r>
              <a:rPr lang="en-US" sz="1700" dirty="0">
                <a:cs typeface="Calibri" pitchFamily="34" charset="0"/>
              </a:rPr>
              <a:t>If rejected, review for possible resubmission </a:t>
            </a:r>
          </a:p>
          <a:p>
            <a:pPr marL="1419606" lvl="3" indent="-285750">
              <a:buSzPct val="90000"/>
              <a:buFont typeface="System Font Regular"/>
              <a:buChar char="-"/>
            </a:pPr>
            <a:r>
              <a:rPr lang="en-US" sz="1700" dirty="0">
                <a:cs typeface="Calibri" pitchFamily="34" charset="0"/>
              </a:rPr>
              <a:t>If rejection cannot be resolved, purchase loan</a:t>
            </a:r>
          </a:p>
          <a:p>
            <a:pPr marL="548640" indent="-347472">
              <a:spcBef>
                <a:spcPts val="300"/>
              </a:spcBef>
              <a:buSzPct val="90000"/>
              <a:buFont typeface="Wingdings" pitchFamily="2" charset="2"/>
              <a:buChar char="§"/>
            </a:pPr>
            <a:r>
              <a:rPr lang="en-US" sz="2000" dirty="0">
                <a:cs typeface="Calibri" pitchFamily="34" charset="0"/>
              </a:rPr>
              <a:t>Each assignment takes between 15 and 30 minutes</a:t>
            </a:r>
            <a:endParaRPr lang="en-US" sz="1700" dirty="0">
              <a:cs typeface="Calibri" pitchFamily="34" charset="0"/>
            </a:endParaRPr>
          </a:p>
        </p:txBody>
      </p:sp>
    </p:spTree>
    <p:extLst>
      <p:ext uri="{BB962C8B-B14F-4D97-AF65-F5344CB8AC3E}">
        <p14:creationId xmlns:p14="http://schemas.microsoft.com/office/powerpoint/2010/main" val="1275799736"/>
      </p:ext>
    </p:extLst>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3B0A-43C7-451F-911B-90DCC7D5D1A2}"/>
              </a:ext>
            </a:extLst>
          </p:cNvPr>
          <p:cNvSpPr>
            <a:spLocks noGrp="1"/>
          </p:cNvSpPr>
          <p:nvPr>
            <p:ph type="title"/>
          </p:nvPr>
        </p:nvSpPr>
        <p:spPr>
          <a:xfrm>
            <a:off x="480060" y="1999229"/>
            <a:ext cx="8183880" cy="1561094"/>
          </a:xfrm>
        </p:spPr>
        <p:txBody>
          <a:bodyPr>
            <a:normAutofit/>
          </a:bodyPr>
          <a:lstStyle/>
          <a:p>
            <a:pPr algn="ctr"/>
            <a:r>
              <a:rPr lang="en-US" sz="4400" dirty="0"/>
              <a:t>FEDERAL PELL &amp; TEACH GRANT PROGRAMS</a:t>
            </a:r>
          </a:p>
        </p:txBody>
      </p:sp>
      <p:sp>
        <p:nvSpPr>
          <p:cNvPr id="4" name="Slide Number Placeholder 3">
            <a:extLst>
              <a:ext uri="{FF2B5EF4-FFF2-40B4-BE49-F238E27FC236}">
                <a16:creationId xmlns:a16="http://schemas.microsoft.com/office/drawing/2014/main" id="{AF83DEF9-8A3F-4EF6-993F-B1B6519D29FB}"/>
              </a:ext>
            </a:extLst>
          </p:cNvPr>
          <p:cNvSpPr>
            <a:spLocks noGrp="1"/>
          </p:cNvSpPr>
          <p:nvPr>
            <p:ph type="sldNum" sz="quarter" idx="12"/>
          </p:nvPr>
        </p:nvSpPr>
        <p:spPr/>
        <p:txBody>
          <a:bodyPr/>
          <a:lstStyle/>
          <a:p>
            <a:fld id="{687D7A59-36E2-48B9-B146-C1E59501F63F}" type="slidenum">
              <a:rPr lang="en-US" smtClean="0"/>
              <a:pPr/>
              <a:t>21</a:t>
            </a:fld>
            <a:endParaRPr lang="en-US"/>
          </a:p>
        </p:txBody>
      </p:sp>
      <p:sp>
        <p:nvSpPr>
          <p:cNvPr id="5" name="TextBox 4">
            <a:extLst>
              <a:ext uri="{FF2B5EF4-FFF2-40B4-BE49-F238E27FC236}">
                <a16:creationId xmlns:a16="http://schemas.microsoft.com/office/drawing/2014/main" id="{DDC4F5AC-4CCA-46DB-843A-F3FB959156E0}"/>
              </a:ext>
            </a:extLst>
          </p:cNvPr>
          <p:cNvSpPr txBox="1"/>
          <p:nvPr/>
        </p:nvSpPr>
        <p:spPr>
          <a:xfrm>
            <a:off x="1811547" y="3796050"/>
            <a:ext cx="5520905" cy="707886"/>
          </a:xfrm>
          <a:prstGeom prst="rect">
            <a:avLst/>
          </a:prstGeom>
          <a:noFill/>
        </p:spPr>
        <p:txBody>
          <a:bodyPr wrap="square" rtlCol="0">
            <a:spAutoFit/>
          </a:bodyPr>
          <a:lstStyle/>
          <a:p>
            <a:pPr algn="ctr"/>
            <a:r>
              <a:rPr lang="en-US" sz="4000" b="1" dirty="0">
                <a:solidFill>
                  <a:schemeClr val="accent2"/>
                </a:solidFill>
                <a:effectLst>
                  <a:outerShdw blurRad="38100" dist="38100" dir="2700000" algn="tl">
                    <a:srgbClr val="000000">
                      <a:alpha val="43137"/>
                    </a:srgbClr>
                  </a:outerShdw>
                </a:effectLst>
                <a:latin typeface="Book Antiqua" panose="02040602050305030304" pitchFamily="18" charset="0"/>
              </a:rPr>
              <a:t>PATTY BALTZEL</a:t>
            </a:r>
          </a:p>
        </p:txBody>
      </p:sp>
    </p:spTree>
    <p:extLst>
      <p:ext uri="{BB962C8B-B14F-4D97-AF65-F5344CB8AC3E}">
        <p14:creationId xmlns:p14="http://schemas.microsoft.com/office/powerpoint/2010/main" val="884828665"/>
      </p:ext>
    </p:extLst>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ChangeArrowheads="1"/>
          </p:cNvSpPr>
          <p:nvPr/>
        </p:nvSpPr>
        <p:spPr bwMode="auto">
          <a:xfrm>
            <a:off x="743302" y="457200"/>
            <a:ext cx="762176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r>
              <a:rPr lang="en-US" sz="2800" b="1" dirty="0">
                <a:solidFill>
                  <a:schemeClr val="accent2"/>
                </a:solidFill>
                <a:latin typeface="Book Antiqua" panose="02040602050305030304" pitchFamily="18" charset="0"/>
                <a:cs typeface="Arial" panose="020B0604020202020204" pitchFamily="34" charset="0"/>
              </a:rPr>
              <a:t>TEACH Grant Expenditure Comparison</a:t>
            </a:r>
            <a:endParaRPr lang="en-US" sz="2400" b="1" dirty="0">
              <a:solidFill>
                <a:schemeClr val="accent2"/>
              </a:solidFill>
              <a:latin typeface="Book Antiqua" panose="02040602050305030304" pitchFamily="18" charset="0"/>
              <a:cs typeface="Arial" panose="020B0604020202020204" pitchFamily="34" charset="0"/>
            </a:endParaRPr>
          </a:p>
        </p:txBody>
      </p:sp>
      <p:sp>
        <p:nvSpPr>
          <p:cNvPr id="6" name="Slide Number Placeholder 1"/>
          <p:cNvSpPr txBox="1">
            <a:spLocks/>
          </p:cNvSpPr>
          <p:nvPr/>
        </p:nvSpPr>
        <p:spPr>
          <a:xfrm>
            <a:off x="8365067" y="6250162"/>
            <a:ext cx="831314"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solidFill>
                <a:schemeClr val="tx1"/>
              </a:solidFill>
            </a:endParaRPr>
          </a:p>
        </p:txBody>
      </p:sp>
      <p:sp>
        <p:nvSpPr>
          <p:cNvPr id="7" name="Slide Number Placeholder 1"/>
          <p:cNvSpPr txBox="1">
            <a:spLocks/>
          </p:cNvSpPr>
          <p:nvPr/>
        </p:nvSpPr>
        <p:spPr>
          <a:xfrm>
            <a:off x="8231365" y="6079976"/>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034432739"/>
              </p:ext>
            </p:extLst>
          </p:nvPr>
        </p:nvGraphicFramePr>
        <p:xfrm>
          <a:off x="838022" y="1185863"/>
          <a:ext cx="7542213" cy="4427537"/>
        </p:xfrm>
        <a:graphic>
          <a:graphicData uri="http://schemas.openxmlformats.org/presentationml/2006/ole">
            <mc:AlternateContent xmlns:mc="http://schemas.openxmlformats.org/markup-compatibility/2006">
              <mc:Choice xmlns:v="urn:schemas-microsoft-com:vml" Requires="v">
                <p:oleObj spid="_x0000_s84060" name="Worksheet" r:id="rId4" imgW="7620000" imgH="4907378" progId="Excel.Sheet.8">
                  <p:embed/>
                </p:oleObj>
              </mc:Choice>
              <mc:Fallback>
                <p:oleObj name="Worksheet" r:id="rId4" imgW="7620000" imgH="4907378" progId="Excel.Sheet.8">
                  <p:embed/>
                  <p:pic>
                    <p:nvPicPr>
                      <p:cNvPr id="4" name="Object 3"/>
                      <p:cNvPicPr>
                        <a:picLocks noChangeAspect="1" noChangeArrowheads="1"/>
                      </p:cNvPicPr>
                      <p:nvPr/>
                    </p:nvPicPr>
                    <p:blipFill>
                      <a:blip r:embed="rId5"/>
                      <a:srcRect/>
                      <a:stretch>
                        <a:fillRect/>
                      </a:stretch>
                    </p:blipFill>
                    <p:spPr bwMode="auto">
                      <a:xfrm>
                        <a:off x="838022" y="1185863"/>
                        <a:ext cx="7542213" cy="4427537"/>
                      </a:xfrm>
                      <a:prstGeom prst="rect">
                        <a:avLst/>
                      </a:prstGeom>
                      <a:noFill/>
                      <a:ln>
                        <a:noFill/>
                      </a:ln>
                    </p:spPr>
                  </p:pic>
                </p:oleObj>
              </mc:Fallback>
            </mc:AlternateContent>
          </a:graphicData>
        </a:graphic>
      </p:graphicFrame>
      <p:sp>
        <p:nvSpPr>
          <p:cNvPr id="8" name="TextBox 7"/>
          <p:cNvSpPr txBox="1"/>
          <p:nvPr/>
        </p:nvSpPr>
        <p:spPr>
          <a:xfrm>
            <a:off x="763765" y="5372329"/>
            <a:ext cx="7696200" cy="800219"/>
          </a:xfrm>
          <a:prstGeom prst="rect">
            <a:avLst/>
          </a:prstGeom>
          <a:noFill/>
        </p:spPr>
        <p:txBody>
          <a:bodyPr wrap="square" rtlCol="0">
            <a:spAutoFit/>
          </a:bodyPr>
          <a:lstStyle/>
          <a:p>
            <a:pPr marL="285750" indent="-285750">
              <a:buFont typeface="Wingdings" panose="05000000000000000000" pitchFamily="2" charset="2"/>
              <a:buChar char="§"/>
            </a:pPr>
            <a:r>
              <a:rPr lang="en-US" sz="1600" b="1" dirty="0">
                <a:latin typeface="Calibri" panose="020F0502020204030204" pitchFamily="34" charset="0"/>
                <a:cs typeface="Calibri" panose="020F0502020204030204" pitchFamily="34" charset="0"/>
              </a:rPr>
              <a:t>2021-22 Maximum Annual TEACH Grant Award after Sequester Reduction is  $3,772</a:t>
            </a:r>
          </a:p>
          <a:p>
            <a:pPr marL="285750" indent="-285750">
              <a:buFont typeface="Wingdings" panose="05000000000000000000" pitchFamily="2" charset="2"/>
              <a:buChar char="§"/>
            </a:pPr>
            <a:r>
              <a:rPr lang="en-US" sz="1600" b="1" dirty="0">
                <a:latin typeface="Calibri" panose="020F0502020204030204" pitchFamily="34" charset="0"/>
                <a:cs typeface="Calibri" panose="020F0502020204030204" pitchFamily="34" charset="0"/>
              </a:rPr>
              <a:t>2021-22 Average TEACH Grant Awarded among SUNY schools is  $2,317</a:t>
            </a:r>
          </a:p>
          <a:p>
            <a:r>
              <a:rPr lang="en-US" sz="1400" b="1" dirty="0">
                <a:latin typeface="Arial" panose="020B0604020202020204" pitchFamily="34" charset="0"/>
                <a:cs typeface="Arial" panose="020B0604020202020204" pitchFamily="34" charset="0"/>
              </a:rPr>
              <a:t> </a:t>
            </a:r>
          </a:p>
        </p:txBody>
      </p:sp>
      <p:sp>
        <p:nvSpPr>
          <p:cNvPr id="2" name="Slide Number Placeholder 1">
            <a:extLst>
              <a:ext uri="{FF2B5EF4-FFF2-40B4-BE49-F238E27FC236}">
                <a16:creationId xmlns:a16="http://schemas.microsoft.com/office/drawing/2014/main" id="{00C07155-5220-4EC6-AA93-FD0C705EC6DE}"/>
              </a:ext>
            </a:extLst>
          </p:cNvPr>
          <p:cNvSpPr>
            <a:spLocks noGrp="1"/>
          </p:cNvSpPr>
          <p:nvPr>
            <p:ph type="sldNum" sz="quarter" idx="12"/>
          </p:nvPr>
        </p:nvSpPr>
        <p:spPr/>
        <p:txBody>
          <a:bodyPr/>
          <a:lstStyle/>
          <a:p>
            <a:fld id="{687D7A59-36E2-48B9-B146-C1E59501F63F}" type="slidenum">
              <a:rPr lang="en-US" smtClean="0"/>
              <a:pPr/>
              <a:t>22</a:t>
            </a:fld>
            <a:endParaRPr lang="en-US"/>
          </a:p>
        </p:txBody>
      </p:sp>
    </p:spTree>
    <p:extLst>
      <p:ext uri="{BB962C8B-B14F-4D97-AF65-F5344CB8AC3E}">
        <p14:creationId xmlns:p14="http://schemas.microsoft.com/office/powerpoint/2010/main" val="3532199398"/>
      </p:ext>
    </p:extLst>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2102088537"/>
              </p:ext>
            </p:extLst>
          </p:nvPr>
        </p:nvGraphicFramePr>
        <p:xfrm>
          <a:off x="457200" y="1131195"/>
          <a:ext cx="4114800" cy="46322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half" idx="4294967295"/>
            <p:extLst>
              <p:ext uri="{D42A27DB-BD31-4B8C-83A1-F6EECF244321}">
                <p14:modId xmlns:p14="http://schemas.microsoft.com/office/powerpoint/2010/main" val="2707606217"/>
              </p:ext>
            </p:extLst>
          </p:nvPr>
        </p:nvGraphicFramePr>
        <p:xfrm>
          <a:off x="4310545" y="1131195"/>
          <a:ext cx="4833455" cy="463973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idx="4294967295"/>
          </p:nvPr>
        </p:nvSpPr>
        <p:spPr>
          <a:xfrm>
            <a:off x="457200" y="405393"/>
            <a:ext cx="8075644" cy="528961"/>
          </a:xfrm>
        </p:spPr>
        <p:txBody>
          <a:bodyPr>
            <a:noAutofit/>
          </a:bodyPr>
          <a:lstStyle/>
          <a:p>
            <a:pPr algn="ctr"/>
            <a:r>
              <a:rPr lang="en-US" sz="3200" dirty="0">
                <a:solidFill>
                  <a:schemeClr val="accent2"/>
                </a:solidFill>
                <a:effectLst/>
                <a:latin typeface="Book Antiqua" panose="02040602050305030304" pitchFamily="18" charset="0"/>
                <a:cs typeface="Arial" panose="020B0604020202020204" pitchFamily="34" charset="0"/>
              </a:rPr>
              <a:t>TEACH Grant Program Data     </a:t>
            </a:r>
          </a:p>
        </p:txBody>
      </p:sp>
      <p:sp>
        <p:nvSpPr>
          <p:cNvPr id="11" name="Slide Number Placeholder 1"/>
          <p:cNvSpPr txBox="1">
            <a:spLocks/>
          </p:cNvSpPr>
          <p:nvPr/>
        </p:nvSpPr>
        <p:spPr>
          <a:xfrm>
            <a:off x="8210099" y="6101242"/>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sp>
        <p:nvSpPr>
          <p:cNvPr id="3" name="Slide Number Placeholder 2">
            <a:extLst>
              <a:ext uri="{FF2B5EF4-FFF2-40B4-BE49-F238E27FC236}">
                <a16:creationId xmlns:a16="http://schemas.microsoft.com/office/drawing/2014/main" id="{EB8A5316-4D7A-4709-AB8D-1D19CD295A3F}"/>
              </a:ext>
            </a:extLst>
          </p:cNvPr>
          <p:cNvSpPr>
            <a:spLocks noGrp="1"/>
          </p:cNvSpPr>
          <p:nvPr>
            <p:ph type="sldNum" sz="quarter" idx="12"/>
          </p:nvPr>
        </p:nvSpPr>
        <p:spPr/>
        <p:txBody>
          <a:bodyPr/>
          <a:lstStyle/>
          <a:p>
            <a:fld id="{687D7A59-36E2-48B9-B146-C1E59501F63F}" type="slidenum">
              <a:rPr lang="en-US" smtClean="0"/>
              <a:pPr/>
              <a:t>23</a:t>
            </a:fld>
            <a:endParaRPr lang="en-US"/>
          </a:p>
        </p:txBody>
      </p:sp>
    </p:spTree>
    <p:extLst>
      <p:ext uri="{BB962C8B-B14F-4D97-AF65-F5344CB8AC3E}">
        <p14:creationId xmlns:p14="http://schemas.microsoft.com/office/powerpoint/2010/main" val="1082991148"/>
      </p:ext>
    </p:extLst>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2865" y="382074"/>
            <a:ext cx="8075644" cy="909961"/>
          </a:xfrm>
        </p:spPr>
        <p:txBody>
          <a:bodyPr anchor="ctr">
            <a:noAutofit/>
          </a:bodyPr>
          <a:lstStyle/>
          <a:p>
            <a:pPr algn="ctr"/>
            <a:r>
              <a:rPr lang="en-US" sz="2800" dirty="0">
                <a:solidFill>
                  <a:srgbClr val="0070C0"/>
                </a:solidFill>
                <a:effectLst/>
                <a:latin typeface="Book Antiqua" panose="02040602050305030304" pitchFamily="18" charset="0"/>
                <a:cs typeface="Arial" panose="020B0604020202020204" pitchFamily="34" charset="0"/>
              </a:rPr>
              <a:t> </a:t>
            </a:r>
            <a:r>
              <a:rPr lang="en-US" sz="2800" dirty="0">
                <a:solidFill>
                  <a:schemeClr val="accent2"/>
                </a:solidFill>
                <a:effectLst/>
                <a:latin typeface="Book Antiqua" panose="02040602050305030304" pitchFamily="18" charset="0"/>
                <a:cs typeface="Arial" panose="020B0604020202020204" pitchFamily="34" charset="0"/>
              </a:rPr>
              <a:t>Federal Pell Grant Program</a:t>
            </a:r>
            <a:br>
              <a:rPr lang="en-US" sz="2800" dirty="0">
                <a:solidFill>
                  <a:schemeClr val="accent2"/>
                </a:solidFill>
                <a:effectLst/>
                <a:latin typeface="Book Antiqua" panose="02040602050305030304" pitchFamily="18" charset="0"/>
                <a:cs typeface="Arial" panose="020B0604020202020204" pitchFamily="34" charset="0"/>
              </a:rPr>
            </a:br>
            <a:r>
              <a:rPr lang="en-US" sz="2800" dirty="0">
                <a:solidFill>
                  <a:schemeClr val="accent2"/>
                </a:solidFill>
                <a:effectLst/>
                <a:latin typeface="Book Antiqua" panose="02040602050305030304" pitchFamily="18" charset="0"/>
                <a:cs typeface="Arial" panose="020B0604020202020204" pitchFamily="34" charset="0"/>
              </a:rPr>
              <a:t>Two-Year Expenditure Comparison</a:t>
            </a:r>
          </a:p>
        </p:txBody>
      </p:sp>
      <p:sp>
        <p:nvSpPr>
          <p:cNvPr id="11" name="Slide Number Placeholder 1"/>
          <p:cNvSpPr txBox="1">
            <a:spLocks/>
          </p:cNvSpPr>
          <p:nvPr/>
        </p:nvSpPr>
        <p:spPr>
          <a:xfrm>
            <a:off x="8210099" y="6457950"/>
            <a:ext cx="457200" cy="356150"/>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graphicFrame>
        <p:nvGraphicFramePr>
          <p:cNvPr id="4" name="Object 3"/>
          <p:cNvGraphicFramePr>
            <a:graphicFrameLocks noGrp="1" noChangeAspect="1"/>
          </p:cNvGraphicFramePr>
          <p:nvPr>
            <p:extLst>
              <p:ext uri="{D42A27DB-BD31-4B8C-83A1-F6EECF244321}">
                <p14:modId xmlns:p14="http://schemas.microsoft.com/office/powerpoint/2010/main" val="1601975824"/>
              </p:ext>
            </p:extLst>
          </p:nvPr>
        </p:nvGraphicFramePr>
        <p:xfrm>
          <a:off x="445185" y="1262062"/>
          <a:ext cx="8235950" cy="5032375"/>
        </p:xfrm>
        <a:graphic>
          <a:graphicData uri="http://schemas.openxmlformats.org/presentationml/2006/ole">
            <mc:AlternateContent xmlns:mc="http://schemas.openxmlformats.org/markup-compatibility/2006">
              <mc:Choice xmlns:v="urn:schemas-microsoft-com:vml" Requires="v">
                <p:oleObj spid="_x0000_s85083" name="Worksheet" r:id="rId4" imgW="9372674" imgH="5753051" progId="Excel.Sheet.8">
                  <p:embed/>
                </p:oleObj>
              </mc:Choice>
              <mc:Fallback>
                <p:oleObj name="Worksheet" r:id="rId4" imgW="9372674" imgH="5753051" progId="Excel.Sheet.8">
                  <p:embed/>
                  <p:pic>
                    <p:nvPicPr>
                      <p:cNvPr id="4" name="Object 3"/>
                      <p:cNvPicPr>
                        <a:picLocks noGrp="1" noChangeAspect="1" noChangeArrowheads="1"/>
                      </p:cNvPicPr>
                      <p:nvPr/>
                    </p:nvPicPr>
                    <p:blipFill>
                      <a:blip r:embed="rId5"/>
                      <a:srcRect/>
                      <a:stretch>
                        <a:fillRect/>
                      </a:stretch>
                    </p:blipFill>
                    <p:spPr bwMode="auto">
                      <a:xfrm>
                        <a:off x="445185" y="1262062"/>
                        <a:ext cx="8235950" cy="5032375"/>
                      </a:xfrm>
                      <a:prstGeom prst="rect">
                        <a:avLst/>
                      </a:prstGeom>
                      <a:noFill/>
                      <a:ln>
                        <a:noFill/>
                      </a:ln>
                    </p:spPr>
                  </p:pic>
                </p:oleObj>
              </mc:Fallback>
            </mc:AlternateContent>
          </a:graphicData>
        </a:graphic>
      </p:graphicFrame>
      <p:sp>
        <p:nvSpPr>
          <p:cNvPr id="9" name="TextBox 8"/>
          <p:cNvSpPr txBox="1"/>
          <p:nvPr/>
        </p:nvSpPr>
        <p:spPr>
          <a:xfrm>
            <a:off x="685800" y="6046788"/>
            <a:ext cx="7676699"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       </a:t>
            </a:r>
          </a:p>
        </p:txBody>
      </p:sp>
      <p:sp>
        <p:nvSpPr>
          <p:cNvPr id="3" name="Slide Number Placeholder 2">
            <a:extLst>
              <a:ext uri="{FF2B5EF4-FFF2-40B4-BE49-F238E27FC236}">
                <a16:creationId xmlns:a16="http://schemas.microsoft.com/office/drawing/2014/main" id="{92B940E3-6ADA-4B66-BBB7-B93427028EC6}"/>
              </a:ext>
            </a:extLst>
          </p:cNvPr>
          <p:cNvSpPr>
            <a:spLocks noGrp="1"/>
          </p:cNvSpPr>
          <p:nvPr>
            <p:ph type="sldNum" sz="quarter" idx="12"/>
          </p:nvPr>
        </p:nvSpPr>
        <p:spPr/>
        <p:txBody>
          <a:bodyPr/>
          <a:lstStyle/>
          <a:p>
            <a:fld id="{687D7A59-36E2-48B9-B146-C1E59501F63F}" type="slidenum">
              <a:rPr lang="en-US" smtClean="0"/>
              <a:pPr/>
              <a:t>24</a:t>
            </a:fld>
            <a:endParaRPr lang="en-US" dirty="0"/>
          </a:p>
        </p:txBody>
      </p:sp>
    </p:spTree>
    <p:extLst>
      <p:ext uri="{BB962C8B-B14F-4D97-AF65-F5344CB8AC3E}">
        <p14:creationId xmlns:p14="http://schemas.microsoft.com/office/powerpoint/2010/main" val="1634124928"/>
      </p:ext>
    </p:extLst>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2908141297"/>
              </p:ext>
            </p:extLst>
          </p:nvPr>
        </p:nvGraphicFramePr>
        <p:xfrm>
          <a:off x="0" y="1349830"/>
          <a:ext cx="4460790" cy="4368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half" idx="4294967295"/>
            <p:extLst>
              <p:ext uri="{D42A27DB-BD31-4B8C-83A1-F6EECF244321}">
                <p14:modId xmlns:p14="http://schemas.microsoft.com/office/powerpoint/2010/main" val="874118321"/>
              </p:ext>
            </p:extLst>
          </p:nvPr>
        </p:nvGraphicFramePr>
        <p:xfrm>
          <a:off x="4374292" y="1304382"/>
          <a:ext cx="4293007" cy="4546601"/>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idx="4294967295"/>
          </p:nvPr>
        </p:nvSpPr>
        <p:spPr>
          <a:xfrm>
            <a:off x="422968" y="458721"/>
            <a:ext cx="8075644" cy="835028"/>
          </a:xfrm>
        </p:spPr>
        <p:txBody>
          <a:bodyPr>
            <a:noAutofit/>
          </a:bodyPr>
          <a:lstStyle/>
          <a:p>
            <a:pPr algn="ctr"/>
            <a:r>
              <a:rPr lang="en-US" sz="3200" b="1" dirty="0">
                <a:solidFill>
                  <a:schemeClr val="accent2"/>
                </a:solidFill>
                <a:effectLst/>
                <a:latin typeface="Book Antiqua" panose="02040602050305030304" pitchFamily="18" charset="0"/>
                <a:cs typeface="Arial" panose="020B0604020202020204" pitchFamily="34" charset="0"/>
              </a:rPr>
              <a:t>SUNY Pell Grant Program Data</a:t>
            </a:r>
            <a:br>
              <a:rPr lang="en-US" sz="3200" b="1" dirty="0">
                <a:solidFill>
                  <a:schemeClr val="accent2"/>
                </a:solidFill>
                <a:effectLst/>
                <a:latin typeface="Book Antiqua" panose="02040602050305030304" pitchFamily="18" charset="0"/>
                <a:cs typeface="Arial" panose="020B0604020202020204" pitchFamily="34" charset="0"/>
              </a:rPr>
            </a:br>
            <a:r>
              <a:rPr lang="en-US" sz="1800" b="1" dirty="0">
                <a:solidFill>
                  <a:schemeClr val="accent2"/>
                </a:solidFill>
                <a:effectLst/>
                <a:latin typeface="Book Antiqua" panose="02040602050305030304" pitchFamily="18" charset="0"/>
                <a:cs typeface="Arial" panose="020B0604020202020204" pitchFamily="34" charset="0"/>
              </a:rPr>
              <a:t>March 31, 2022</a:t>
            </a:r>
          </a:p>
        </p:txBody>
      </p:sp>
      <p:sp>
        <p:nvSpPr>
          <p:cNvPr id="3" name="TextBox 2"/>
          <p:cNvSpPr txBox="1"/>
          <p:nvPr/>
        </p:nvSpPr>
        <p:spPr>
          <a:xfrm>
            <a:off x="1360224" y="5657206"/>
            <a:ext cx="6849875" cy="954107"/>
          </a:xfrm>
          <a:prstGeom prst="rect">
            <a:avLst/>
          </a:prstGeom>
          <a:noFill/>
        </p:spPr>
        <p:txBody>
          <a:bodyPr wrap="square" rtlCol="0">
            <a:spAutoFit/>
          </a:bodyPr>
          <a:lstStyle/>
          <a:p>
            <a:pPr marL="285750" indent="-285750">
              <a:buFont typeface="Wingdings" panose="05000000000000000000" pitchFamily="2" charset="2"/>
              <a:buChar char="§"/>
            </a:pPr>
            <a:r>
              <a:rPr lang="en-US" b="1" dirty="0">
                <a:latin typeface="Calibri" panose="020F0502020204030204" pitchFamily="34" charset="0"/>
                <a:cs typeface="Calibri" panose="020F0502020204030204" pitchFamily="34" charset="0"/>
              </a:rPr>
              <a:t>2021-22 Pell Recipient Count has decreased 4% from 3/31/2021.</a:t>
            </a:r>
          </a:p>
          <a:p>
            <a:pPr marL="285750" indent="-285750">
              <a:buFont typeface="Wingdings" panose="05000000000000000000" pitchFamily="2" charset="2"/>
              <a:buChar char="§"/>
            </a:pPr>
            <a:r>
              <a:rPr lang="en-US" b="1" dirty="0">
                <a:latin typeface="Calibri" panose="020F0502020204030204" pitchFamily="34" charset="0"/>
                <a:cs typeface="Calibri" panose="020F0502020204030204" pitchFamily="34" charset="0"/>
              </a:rPr>
              <a:t>2021-22 Pell Expenditures have decreased 3% from 3/31/2021</a:t>
            </a:r>
          </a:p>
          <a:p>
            <a:endParaRPr lang="en-US" sz="2000" b="1" dirty="0">
              <a:latin typeface="Calibri" panose="020F0502020204030204" pitchFamily="34" charset="0"/>
              <a:cs typeface="Calibri" panose="020F0502020204030204" pitchFamily="34" charset="0"/>
            </a:endParaRPr>
          </a:p>
        </p:txBody>
      </p:sp>
      <p:sp>
        <p:nvSpPr>
          <p:cNvPr id="7" name="Slide Number Placeholder 1"/>
          <p:cNvSpPr txBox="1">
            <a:spLocks/>
          </p:cNvSpPr>
          <p:nvPr/>
        </p:nvSpPr>
        <p:spPr>
          <a:xfrm>
            <a:off x="8210099" y="6101242"/>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sp>
        <p:nvSpPr>
          <p:cNvPr id="4" name="Slide Number Placeholder 3">
            <a:extLst>
              <a:ext uri="{FF2B5EF4-FFF2-40B4-BE49-F238E27FC236}">
                <a16:creationId xmlns:a16="http://schemas.microsoft.com/office/drawing/2014/main" id="{7219537E-3BA1-4F62-963E-082C517704B1}"/>
              </a:ext>
            </a:extLst>
          </p:cNvPr>
          <p:cNvSpPr>
            <a:spLocks noGrp="1"/>
          </p:cNvSpPr>
          <p:nvPr>
            <p:ph type="sldNum" sz="quarter" idx="12"/>
          </p:nvPr>
        </p:nvSpPr>
        <p:spPr/>
        <p:txBody>
          <a:bodyPr/>
          <a:lstStyle/>
          <a:p>
            <a:fld id="{687D7A59-36E2-48B9-B146-C1E59501F63F}" type="slidenum">
              <a:rPr lang="en-US" smtClean="0"/>
              <a:pPr/>
              <a:t>25</a:t>
            </a:fld>
            <a:endParaRPr lang="en-US"/>
          </a:p>
        </p:txBody>
      </p:sp>
    </p:spTree>
    <p:extLst>
      <p:ext uri="{BB962C8B-B14F-4D97-AF65-F5344CB8AC3E}">
        <p14:creationId xmlns:p14="http://schemas.microsoft.com/office/powerpoint/2010/main" val="87120613"/>
      </p:ext>
    </p:extLst>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noChangeAspect="1"/>
          </p:cNvGraphicFramePr>
          <p:nvPr>
            <p:ph idx="4294967295"/>
            <p:extLst>
              <p:ext uri="{D42A27DB-BD31-4B8C-83A1-F6EECF244321}">
                <p14:modId xmlns:p14="http://schemas.microsoft.com/office/powerpoint/2010/main" val="1181578259"/>
              </p:ext>
            </p:extLst>
          </p:nvPr>
        </p:nvGraphicFramePr>
        <p:xfrm>
          <a:off x="427069" y="1313279"/>
          <a:ext cx="8136163" cy="4743368"/>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1"/>
          <p:cNvSpPr txBox="1">
            <a:spLocks/>
          </p:cNvSpPr>
          <p:nvPr/>
        </p:nvSpPr>
        <p:spPr>
          <a:xfrm>
            <a:off x="8334489" y="6356524"/>
            <a:ext cx="809511"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solidFill>
                <a:schemeClr val="tx1"/>
              </a:solidFill>
            </a:endParaRPr>
          </a:p>
        </p:txBody>
      </p:sp>
      <p:sp>
        <p:nvSpPr>
          <p:cNvPr id="5" name="Rectangle 3"/>
          <p:cNvSpPr>
            <a:spLocks noChangeArrowheads="1"/>
          </p:cNvSpPr>
          <p:nvPr/>
        </p:nvSpPr>
        <p:spPr bwMode="auto">
          <a:xfrm>
            <a:off x="427069" y="452275"/>
            <a:ext cx="8037309" cy="86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0" fontAlgn="auto" latinLnBrk="0" hangingPunct="0">
              <a:lnSpc>
                <a:spcPct val="90000"/>
              </a:lnSpc>
              <a:spcBef>
                <a:spcPct val="20000"/>
              </a:spcBef>
              <a:spcAft>
                <a:spcPts val="0"/>
              </a:spcAft>
              <a:buClrTx/>
              <a:buSzTx/>
              <a:buFontTx/>
              <a:buNone/>
              <a:tabLst/>
              <a:defRPr/>
            </a:pPr>
            <a:r>
              <a:rPr kumimoji="0" lang="en-US" sz="2800" b="1" i="0" strike="noStrike" kern="0" cap="none" spc="0" normalizeH="0" baseline="0" noProof="0" dirty="0">
                <a:ln>
                  <a:noFill/>
                </a:ln>
                <a:solidFill>
                  <a:schemeClr val="accent2"/>
                </a:solidFill>
                <a:uLnTx/>
                <a:uFillTx/>
                <a:latin typeface="Book Antiqua" panose="02040602050305030304" pitchFamily="18" charset="0"/>
                <a:cs typeface="Arial" panose="020B0604020202020204" pitchFamily="34" charset="0"/>
              </a:rPr>
              <a:t>   10 Year Federal Pell Grant</a:t>
            </a:r>
            <a:br>
              <a:rPr kumimoji="0" lang="en-US" sz="2800" b="1" i="0" strike="noStrike" kern="0" cap="none" spc="0" normalizeH="0" baseline="0" noProof="0" dirty="0">
                <a:ln>
                  <a:noFill/>
                </a:ln>
                <a:solidFill>
                  <a:schemeClr val="accent2"/>
                </a:solidFill>
                <a:uLnTx/>
                <a:uFillTx/>
                <a:latin typeface="Book Antiqua" panose="02040602050305030304" pitchFamily="18" charset="0"/>
                <a:cs typeface="Arial" panose="020B0604020202020204" pitchFamily="34" charset="0"/>
              </a:rPr>
            </a:br>
            <a:r>
              <a:rPr kumimoji="0" lang="en-US" sz="2800" b="1" i="0" strike="noStrike" kern="0" cap="none" spc="0" normalizeH="0" baseline="0" noProof="0" dirty="0">
                <a:ln>
                  <a:noFill/>
                </a:ln>
                <a:solidFill>
                  <a:schemeClr val="accent2"/>
                </a:solidFill>
                <a:uLnTx/>
                <a:uFillTx/>
                <a:latin typeface="Book Antiqua" panose="02040602050305030304" pitchFamily="18" charset="0"/>
                <a:cs typeface="Arial" panose="020B0604020202020204" pitchFamily="34" charset="0"/>
              </a:rPr>
              <a:t>   Maximum Annual Award Growth</a:t>
            </a:r>
          </a:p>
        </p:txBody>
      </p:sp>
      <p:sp>
        <p:nvSpPr>
          <p:cNvPr id="7" name="Slide Number Placeholder 1"/>
          <p:cNvSpPr txBox="1">
            <a:spLocks/>
          </p:cNvSpPr>
          <p:nvPr/>
        </p:nvSpPr>
        <p:spPr>
          <a:xfrm>
            <a:off x="8241998" y="6069343"/>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sp>
        <p:nvSpPr>
          <p:cNvPr id="3" name="TextBox 2"/>
          <p:cNvSpPr txBox="1"/>
          <p:nvPr/>
        </p:nvSpPr>
        <p:spPr>
          <a:xfrm>
            <a:off x="1429953" y="5923302"/>
            <a:ext cx="7908324"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Calibri" panose="020F0502020204030204" pitchFamily="34" charset="0"/>
                <a:cs typeface="Calibri" panose="020F0502020204030204" pitchFamily="34" charset="0"/>
              </a:rPr>
              <a:t>President’s 2023-24 Budget Proposal calls for $1,775 increase  </a:t>
            </a:r>
          </a:p>
        </p:txBody>
      </p:sp>
      <p:sp>
        <p:nvSpPr>
          <p:cNvPr id="4" name="Slide Number Placeholder 3">
            <a:extLst>
              <a:ext uri="{FF2B5EF4-FFF2-40B4-BE49-F238E27FC236}">
                <a16:creationId xmlns:a16="http://schemas.microsoft.com/office/drawing/2014/main" id="{A5366B07-BF5B-40D2-AFD5-2C1474071A4D}"/>
              </a:ext>
            </a:extLst>
          </p:cNvPr>
          <p:cNvSpPr>
            <a:spLocks noGrp="1"/>
          </p:cNvSpPr>
          <p:nvPr>
            <p:ph type="sldNum" sz="quarter" idx="12"/>
          </p:nvPr>
        </p:nvSpPr>
        <p:spPr/>
        <p:txBody>
          <a:bodyPr/>
          <a:lstStyle/>
          <a:p>
            <a:fld id="{687D7A59-36E2-48B9-B146-C1E59501F63F}" type="slidenum">
              <a:rPr lang="en-US" smtClean="0"/>
              <a:pPr/>
              <a:t>26</a:t>
            </a:fld>
            <a:endParaRPr lang="en-US"/>
          </a:p>
        </p:txBody>
      </p:sp>
    </p:spTree>
    <p:extLst>
      <p:ext uri="{BB962C8B-B14F-4D97-AF65-F5344CB8AC3E}">
        <p14:creationId xmlns:p14="http://schemas.microsoft.com/office/powerpoint/2010/main" val="2730246568"/>
      </p:ext>
    </p:extLst>
  </p:cSld>
  <p:clrMapOvr>
    <a:masterClrMapping/>
  </p:clrMapOvr>
  <p:transition spd="med">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622" y="1582583"/>
            <a:ext cx="8167198" cy="5139869"/>
          </a:xfrm>
          <a:prstGeom prst="rect">
            <a:avLst/>
          </a:prstGeom>
        </p:spPr>
        <p:txBody>
          <a:bodyPr wrap="square">
            <a:spAutoFit/>
          </a:bodyPr>
          <a:lstStyle/>
          <a:p>
            <a:pPr marL="182880" lvl="1">
              <a:buClr>
                <a:schemeClr val="tx1"/>
              </a:buClr>
              <a:buSzPct val="125000"/>
            </a:pPr>
            <a:r>
              <a:rPr lang="en-US" sz="1400" dirty="0">
                <a:latin typeface="Calibri" panose="020F0502020204030204" pitchFamily="34" charset="0"/>
                <a:cs typeface="Arial" panose="020B0604020202020204" pitchFamily="34" charset="0"/>
              </a:rPr>
              <a:t>	</a:t>
            </a:r>
          </a:p>
          <a:p>
            <a:pPr>
              <a:buClr>
                <a:schemeClr val="accent1"/>
              </a:buClr>
              <a:buSzPct val="125000"/>
            </a:pPr>
            <a:r>
              <a:rPr lang="en-US" sz="2200" b="1" dirty="0">
                <a:latin typeface="Calibri" panose="020F0502020204030204" pitchFamily="34" charset="0"/>
                <a:cs typeface="Arial" panose="020B0604020202020204" pitchFamily="34" charset="0"/>
              </a:rPr>
              <a:t>Record Transmission &amp; Disbursement:</a:t>
            </a:r>
          </a:p>
          <a:p>
            <a:pPr>
              <a:buClr>
                <a:schemeClr val="accent1"/>
              </a:buClr>
              <a:buSzPct val="125000"/>
            </a:pPr>
            <a:endParaRPr lang="en-US" sz="800" b="1" dirty="0">
              <a:latin typeface="Calibri" panose="020F0502020204030204" pitchFamily="34" charset="0"/>
              <a:cs typeface="Arial" panose="020B0604020202020204" pitchFamily="34" charset="0"/>
            </a:endParaRPr>
          </a:p>
          <a:p>
            <a:pPr marL="468630" lvl="1" indent="-285750">
              <a:buSzPct val="100000"/>
              <a:buFont typeface="Wingdings" panose="05000000000000000000" pitchFamily="2" charset="2"/>
              <a:buChar char="§"/>
            </a:pPr>
            <a:r>
              <a:rPr lang="en-US" sz="2000" dirty="0">
                <a:latin typeface="Calibri" panose="020F0502020204030204" pitchFamily="34" charset="0"/>
                <a:cs typeface="Arial" panose="020B0604020202020204" pitchFamily="34" charset="0"/>
              </a:rPr>
              <a:t>The SLSC will accept your Pell and TEACH Grant Origination and Disbursement files for COD processing beginning </a:t>
            </a:r>
            <a:r>
              <a:rPr lang="en-US" sz="2000" b="1" dirty="0">
                <a:latin typeface="Calibri" panose="020F0502020204030204" pitchFamily="34" charset="0"/>
                <a:cs typeface="Arial" panose="020B0604020202020204" pitchFamily="34" charset="0"/>
              </a:rPr>
              <a:t>May 16, 2022</a:t>
            </a:r>
            <a:r>
              <a:rPr lang="en-US" sz="2000" dirty="0">
                <a:latin typeface="Calibri" panose="020F0502020204030204" pitchFamily="34" charset="0"/>
                <a:cs typeface="Arial" panose="020B0604020202020204" pitchFamily="34" charset="0"/>
              </a:rPr>
              <a:t>.</a:t>
            </a:r>
          </a:p>
          <a:p>
            <a:pPr marL="468630" lvl="1" indent="-285750">
              <a:buSzPct val="100000"/>
              <a:buFont typeface="Wingdings" panose="05000000000000000000" pitchFamily="2" charset="2"/>
              <a:buChar char="§"/>
            </a:pPr>
            <a:endParaRPr lang="en-US" sz="800" dirty="0">
              <a:latin typeface="Calibri" panose="020F0502020204030204" pitchFamily="34" charset="0"/>
              <a:cs typeface="Arial" panose="020B0604020202020204" pitchFamily="34" charset="0"/>
            </a:endParaRPr>
          </a:p>
          <a:p>
            <a:pPr marL="468630" lvl="1" indent="-285750">
              <a:buSzPct val="100000"/>
              <a:buFont typeface="Wingdings" panose="05000000000000000000" pitchFamily="2" charset="2"/>
              <a:buChar char="§"/>
            </a:pPr>
            <a:r>
              <a:rPr lang="en-US" sz="2000" dirty="0">
                <a:latin typeface="Calibri" panose="020F0502020204030204" pitchFamily="34" charset="0"/>
                <a:cs typeface="Arial" panose="020B0604020202020204" pitchFamily="34" charset="0"/>
              </a:rPr>
              <a:t>SUNY schools cannot draw and disburse 2022-23 award year funds until </a:t>
            </a:r>
          </a:p>
          <a:p>
            <a:pPr marL="182880" lvl="1">
              <a:buSzPct val="125000"/>
            </a:pPr>
            <a:r>
              <a:rPr lang="en-US" sz="2000" dirty="0">
                <a:latin typeface="Calibri" panose="020F0502020204030204" pitchFamily="34" charset="0"/>
                <a:cs typeface="Arial" panose="020B0604020202020204" pitchFamily="34" charset="0"/>
              </a:rPr>
              <a:t>     after </a:t>
            </a:r>
            <a:r>
              <a:rPr lang="en-US" sz="2000" b="1" dirty="0">
                <a:latin typeface="Calibri" panose="020F0502020204030204" pitchFamily="34" charset="0"/>
                <a:cs typeface="Arial" panose="020B0604020202020204" pitchFamily="34" charset="0"/>
              </a:rPr>
              <a:t>July 1, 2022,</a:t>
            </a:r>
            <a:r>
              <a:rPr lang="en-US" sz="2000" dirty="0">
                <a:latin typeface="Calibri" panose="020F0502020204030204" pitchFamily="34" charset="0"/>
                <a:cs typeface="Arial" panose="020B0604020202020204" pitchFamily="34" charset="0"/>
              </a:rPr>
              <a:t> in accordance with SUNY’s fiscal year start-up.</a:t>
            </a:r>
          </a:p>
          <a:p>
            <a:pPr>
              <a:buClr>
                <a:schemeClr val="accent1"/>
              </a:buClr>
              <a:buSzPct val="125000"/>
            </a:pPr>
            <a:endParaRPr lang="en-US" b="1" dirty="0">
              <a:latin typeface="Calibri" panose="020F0502020204030204" pitchFamily="34" charset="0"/>
              <a:cs typeface="Arial" panose="020B0604020202020204" pitchFamily="34" charset="0"/>
            </a:endParaRPr>
          </a:p>
          <a:p>
            <a:pPr>
              <a:buClr>
                <a:schemeClr val="accent1"/>
              </a:buClr>
              <a:buSzPct val="125000"/>
            </a:pPr>
            <a:r>
              <a:rPr lang="en-US" sz="2200" b="1" dirty="0">
                <a:latin typeface="Calibri" panose="020F0502020204030204" pitchFamily="34" charset="0"/>
                <a:cs typeface="Arial" panose="020B0604020202020204" pitchFamily="34" charset="0"/>
              </a:rPr>
              <a:t>COD System Changes:</a:t>
            </a:r>
          </a:p>
          <a:p>
            <a:pPr>
              <a:buClr>
                <a:schemeClr val="accent1"/>
              </a:buClr>
              <a:buSzPct val="125000"/>
            </a:pPr>
            <a:endParaRPr lang="en-US" sz="800" b="1" dirty="0">
              <a:latin typeface="Calibri" panose="020F0502020204030204" pitchFamily="34" charset="0"/>
              <a:cs typeface="Arial" panose="020B0604020202020204" pitchFamily="34" charset="0"/>
            </a:endParaRPr>
          </a:p>
          <a:p>
            <a:pPr marL="525780" lvl="1" indent="-342900">
              <a:buSzPct val="100000"/>
              <a:buFont typeface="Wingdings" panose="05000000000000000000" pitchFamily="2" charset="2"/>
              <a:buChar char="§"/>
            </a:pPr>
            <a:r>
              <a:rPr lang="en-US" sz="2000" dirty="0">
                <a:latin typeface="Calibri" panose="020F0502020204030204" pitchFamily="34" charset="0"/>
                <a:cs typeface="Arial" panose="020B0604020202020204" pitchFamily="34" charset="0"/>
              </a:rPr>
              <a:t>XML Schema is 5.0a</a:t>
            </a:r>
          </a:p>
          <a:p>
            <a:pPr marL="525780" lvl="1" indent="-342900">
              <a:buSzPct val="100000"/>
              <a:buFont typeface="Wingdings" panose="05000000000000000000" pitchFamily="2" charset="2"/>
              <a:buChar char="§"/>
            </a:pPr>
            <a:endParaRPr lang="en-US" sz="800" dirty="0">
              <a:latin typeface="Calibri" panose="020F0502020204030204" pitchFamily="34" charset="0"/>
              <a:cs typeface="Arial" panose="020B0604020202020204" pitchFamily="34" charset="0"/>
            </a:endParaRPr>
          </a:p>
          <a:p>
            <a:pPr marL="525780" lvl="1" indent="-342900">
              <a:buSzPct val="100000"/>
              <a:buFont typeface="Wingdings" panose="05000000000000000000" pitchFamily="2" charset="2"/>
              <a:buChar char="§"/>
            </a:pPr>
            <a:r>
              <a:rPr lang="en-US" sz="2000" dirty="0">
                <a:latin typeface="Calibri" panose="020F0502020204030204" pitchFamily="34" charset="0"/>
                <a:cs typeface="Arial" panose="020B0604020202020204" pitchFamily="34" charset="0"/>
              </a:rPr>
              <a:t>2 New Pell reporting fields:  </a:t>
            </a:r>
          </a:p>
          <a:p>
            <a:pPr marL="731520" lvl="1" indent="-91440">
              <a:buSzPct val="100000"/>
              <a:buFont typeface="Arial" panose="020B0604020202020204" pitchFamily="34" charset="0"/>
              <a:buChar char="•"/>
            </a:pPr>
            <a:r>
              <a:rPr lang="en-US" sz="2000" dirty="0">
                <a:latin typeface="Calibri" panose="020F0502020204030204" pitchFamily="34" charset="0"/>
                <a:cs typeface="Arial" panose="020B0604020202020204" pitchFamily="34" charset="0"/>
              </a:rPr>
              <a:t>	&lt;Payment Period End Date&gt;   </a:t>
            </a:r>
            <a:endParaRPr lang="en-US" sz="2000" b="1" dirty="0">
              <a:latin typeface="Calibri" panose="020F0502020204030204" pitchFamily="34" charset="0"/>
              <a:cs typeface="Arial" panose="020B0604020202020204" pitchFamily="34" charset="0"/>
            </a:endParaRPr>
          </a:p>
          <a:p>
            <a:pPr marL="731520" lvl="1" indent="-91440">
              <a:buSzPct val="100000"/>
              <a:buFont typeface="Arial" panose="020B0604020202020204" pitchFamily="34" charset="0"/>
              <a:buChar char="•"/>
            </a:pPr>
            <a:r>
              <a:rPr lang="en-US" sz="2000" dirty="0">
                <a:latin typeface="Calibri" panose="020F0502020204030204" pitchFamily="34" charset="0"/>
                <a:cs typeface="Arial" panose="020B0604020202020204" pitchFamily="34" charset="0"/>
              </a:rPr>
              <a:t>	&lt;Incarcerated Student Indicator&gt;  True or False</a:t>
            </a:r>
          </a:p>
          <a:p>
            <a:pPr marL="354330" lvl="1" indent="-171450">
              <a:buSzPct val="100000"/>
              <a:buFont typeface="Wingdings" panose="05000000000000000000" pitchFamily="2" charset="2"/>
              <a:buChar char="§"/>
            </a:pPr>
            <a:endParaRPr lang="en-US" sz="800" dirty="0">
              <a:latin typeface="Calibri" panose="020F0502020204030204" pitchFamily="34" charset="0"/>
              <a:cs typeface="Arial" panose="020B0604020202020204" pitchFamily="34" charset="0"/>
            </a:endParaRPr>
          </a:p>
          <a:p>
            <a:pPr marL="525780" lvl="1" indent="-342900">
              <a:buSzPct val="100000"/>
              <a:buFont typeface="Wingdings" panose="05000000000000000000" pitchFamily="2" charset="2"/>
              <a:buChar char="§"/>
            </a:pPr>
            <a:r>
              <a:rPr lang="en-US" sz="2000" dirty="0">
                <a:latin typeface="Calibri" panose="020F0502020204030204" pitchFamily="34" charset="0"/>
                <a:cs typeface="Arial" panose="020B0604020202020204" pitchFamily="34" charset="0"/>
              </a:rPr>
              <a:t>Website Incorporating the Unique Entity Identifier (UEI)</a:t>
            </a:r>
          </a:p>
          <a:p>
            <a:pPr marL="525780" lvl="1" indent="-342900">
              <a:buSzPct val="125000"/>
              <a:buFont typeface="Wingdings" panose="05000000000000000000" pitchFamily="2" charset="2"/>
              <a:buChar char="§"/>
            </a:pPr>
            <a:endParaRPr lang="en-US" sz="2000" dirty="0">
              <a:latin typeface="Calibri" panose="020F0502020204030204" pitchFamily="34" charset="0"/>
              <a:cs typeface="Arial" panose="020B0604020202020204" pitchFamily="34" charset="0"/>
            </a:endParaRPr>
          </a:p>
        </p:txBody>
      </p:sp>
      <p:sp>
        <p:nvSpPr>
          <p:cNvPr id="3" name="TextBox 2"/>
          <p:cNvSpPr txBox="1"/>
          <p:nvPr/>
        </p:nvSpPr>
        <p:spPr>
          <a:xfrm>
            <a:off x="794426" y="638433"/>
            <a:ext cx="7235825" cy="553998"/>
          </a:xfrm>
          <a:prstGeom prst="rect">
            <a:avLst/>
          </a:prstGeom>
          <a:noFill/>
        </p:spPr>
        <p:txBody>
          <a:bodyPr wrap="square" rtlCol="0">
            <a:spAutoFit/>
          </a:bodyPr>
          <a:lstStyle/>
          <a:p>
            <a:pPr algn="ctr"/>
            <a:r>
              <a:rPr lang="en-US" sz="3000" b="1" dirty="0">
                <a:solidFill>
                  <a:schemeClr val="accent2"/>
                </a:solidFill>
                <a:latin typeface="Book Antiqua" panose="02040602050305030304" pitchFamily="18" charset="0"/>
                <a:cs typeface="Arial" panose="020B0604020202020204" pitchFamily="34" charset="0"/>
              </a:rPr>
              <a:t>COD Processing in 2022-23</a:t>
            </a:r>
          </a:p>
        </p:txBody>
      </p:sp>
      <p:pic>
        <p:nvPicPr>
          <p:cNvPr id="11" name="Picture 10">
            <a:extLst>
              <a:ext uri="{FF2B5EF4-FFF2-40B4-BE49-F238E27FC236}">
                <a16:creationId xmlns:a16="http://schemas.microsoft.com/office/drawing/2014/main" id="{D362F9AB-B292-4865-A02E-80F1811D8D8F}"/>
              </a:ext>
            </a:extLst>
          </p:cNvPr>
          <p:cNvPicPr>
            <a:picLocks noChangeAspect="1"/>
          </p:cNvPicPr>
          <p:nvPr/>
        </p:nvPicPr>
        <p:blipFill>
          <a:blip r:embed="rId3"/>
          <a:stretch>
            <a:fillRect/>
          </a:stretch>
        </p:blipFill>
        <p:spPr>
          <a:xfrm>
            <a:off x="6987014" y="1015955"/>
            <a:ext cx="1043237" cy="1071585"/>
          </a:xfrm>
          <a:prstGeom prst="rect">
            <a:avLst/>
          </a:prstGeom>
        </p:spPr>
      </p:pic>
      <p:sp>
        <p:nvSpPr>
          <p:cNvPr id="4" name="Slide Number Placeholder 3">
            <a:extLst>
              <a:ext uri="{FF2B5EF4-FFF2-40B4-BE49-F238E27FC236}">
                <a16:creationId xmlns:a16="http://schemas.microsoft.com/office/drawing/2014/main" id="{7AA9DF51-1889-496A-BEB8-B36E090B28CB}"/>
              </a:ext>
            </a:extLst>
          </p:cNvPr>
          <p:cNvSpPr>
            <a:spLocks noGrp="1"/>
          </p:cNvSpPr>
          <p:nvPr>
            <p:ph type="sldNum" sz="quarter" idx="12"/>
          </p:nvPr>
        </p:nvSpPr>
        <p:spPr/>
        <p:txBody>
          <a:bodyPr/>
          <a:lstStyle/>
          <a:p>
            <a:fld id="{687D7A59-36E2-48B9-B146-C1E59501F63F}" type="slidenum">
              <a:rPr lang="en-US" smtClean="0"/>
              <a:pPr/>
              <a:t>27</a:t>
            </a:fld>
            <a:endParaRPr lang="en-US"/>
          </a:p>
        </p:txBody>
      </p:sp>
    </p:spTree>
    <p:extLst>
      <p:ext uri="{BB962C8B-B14F-4D97-AF65-F5344CB8AC3E}">
        <p14:creationId xmlns:p14="http://schemas.microsoft.com/office/powerpoint/2010/main" val="2263819716"/>
      </p:ext>
    </p:extLst>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8968" y="1729764"/>
            <a:ext cx="7594296" cy="4213836"/>
          </a:xfrm>
          <a:prstGeom prst="rect">
            <a:avLst/>
          </a:prstGeom>
          <a:noFill/>
        </p:spPr>
        <p:txBody>
          <a:bodyPr wrap="square" rtlCol="0">
            <a:noAutofit/>
          </a:bodyPr>
          <a:lstStyle/>
          <a:p>
            <a:pPr>
              <a:buClr>
                <a:schemeClr val="accent1"/>
              </a:buClr>
              <a:buSzPct val="125000"/>
            </a:pPr>
            <a:r>
              <a:rPr lang="en-US" sz="1600" b="1" dirty="0">
                <a:latin typeface="Calibri" panose="020F0502020204030204" pitchFamily="34" charset="0"/>
                <a:cs typeface="Arial" panose="020B0604020202020204" pitchFamily="34" charset="0"/>
              </a:rPr>
              <a:t>                                 </a:t>
            </a:r>
            <a:r>
              <a:rPr lang="en-US" sz="2000" b="1" dirty="0">
                <a:latin typeface="Calibri" panose="020F0502020204030204" pitchFamily="34" charset="0"/>
                <a:cs typeface="Arial" panose="020B0604020202020204" pitchFamily="34" charset="0"/>
              </a:rPr>
              <a:t>Essential Reports at Your Fingertips!    </a:t>
            </a:r>
            <a:endParaRPr lang="en-US" sz="1600" b="1" dirty="0">
              <a:latin typeface="Calibri" panose="020F0502020204030204" pitchFamily="34" charset="0"/>
              <a:cs typeface="Arial" panose="020B0604020202020204" pitchFamily="34" charset="0"/>
            </a:endParaRPr>
          </a:p>
          <a:p>
            <a:pPr>
              <a:spcBef>
                <a:spcPts val="1800"/>
              </a:spcBef>
              <a:buClr>
                <a:schemeClr val="accent1"/>
              </a:buClr>
              <a:buSzPct val="125000"/>
            </a:pPr>
            <a:r>
              <a:rPr lang="en-US" sz="2000" b="1" dirty="0">
                <a:latin typeface="Calibri" panose="020F0502020204030204" pitchFamily="34" charset="0"/>
                <a:cs typeface="Arial" panose="020B0604020202020204" pitchFamily="34" charset="0"/>
              </a:rPr>
              <a:t>SLSC Reports Portal </a:t>
            </a:r>
            <a:endParaRPr lang="en-US" sz="1600" dirty="0">
              <a:latin typeface="Calibri" panose="020F0502020204030204" pitchFamily="34" charset="0"/>
              <a:cs typeface="Arial" panose="020B0604020202020204" pitchFamily="34" charset="0"/>
            </a:endParaRPr>
          </a:p>
          <a:p>
            <a:pPr marL="742950" lvl="1" indent="-285750">
              <a:spcBef>
                <a:spcPts val="1200"/>
              </a:spcBef>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Access the Portal using your Complex Case-Sensitive Password.      Contact Patty Baltzel to request your password: </a:t>
            </a:r>
            <a:r>
              <a:rPr lang="en-US" dirty="0">
                <a:latin typeface="Calibri" panose="020F0502020204030204" pitchFamily="34" charset="0"/>
                <a:cs typeface="Arial" panose="020B0604020202020204" pitchFamily="34" charset="0"/>
                <a:hlinkClick r:id="rId3"/>
              </a:rPr>
              <a:t>pbaltzel@albany.edu</a:t>
            </a:r>
            <a:endParaRPr lang="en-US" dirty="0">
              <a:latin typeface="Calibri" panose="020F0502020204030204" pitchFamily="34" charset="0"/>
              <a:cs typeface="Arial" panose="020B0604020202020204" pitchFamily="34" charset="0"/>
            </a:endParaRPr>
          </a:p>
          <a:p>
            <a:pPr marL="742950" lvl="1" indent="-285750">
              <a:spcBef>
                <a:spcPts val="1200"/>
              </a:spcBef>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Daily Pell and TEACH Grant Reports </a:t>
            </a:r>
          </a:p>
          <a:p>
            <a:pPr marL="1200150" lvl="2" indent="-194310">
              <a:buClr>
                <a:schemeClr val="tx1"/>
              </a:buClr>
              <a:buSzPct val="100000"/>
              <a:buFont typeface="Arial" panose="020B0604020202020204" pitchFamily="34" charset="0"/>
              <a:buChar char="•"/>
            </a:pPr>
            <a:r>
              <a:rPr lang="en-US" dirty="0">
                <a:latin typeface="Calibri" panose="020F0502020204030204" pitchFamily="34" charset="0"/>
                <a:cs typeface="Arial" panose="020B0604020202020204" pitchFamily="34" charset="0"/>
              </a:rPr>
              <a:t>COD Origination and Disbursement Acknowledgments</a:t>
            </a:r>
          </a:p>
          <a:p>
            <a:pPr marL="1200150" lvl="2" indent="-194310">
              <a:buClr>
                <a:schemeClr val="tx1"/>
              </a:buClr>
              <a:buSzPct val="100000"/>
              <a:buFont typeface="Arial" panose="020B0604020202020204" pitchFamily="34" charset="0"/>
              <a:buChar char="•"/>
            </a:pPr>
            <a:r>
              <a:rPr lang="en-US" dirty="0">
                <a:latin typeface="Calibri" panose="020F0502020204030204" pitchFamily="34" charset="0"/>
                <a:cs typeface="Arial" panose="020B0604020202020204" pitchFamily="34" charset="0"/>
              </a:rPr>
              <a:t>Current Student Status; listing of all Pell and TEACH recipients</a:t>
            </a:r>
          </a:p>
          <a:p>
            <a:pPr marL="742950" lvl="1" indent="-285750">
              <a:spcBef>
                <a:spcPts val="1200"/>
              </a:spcBef>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Weekly Pell Grant LEU and POP Reports</a:t>
            </a:r>
          </a:p>
          <a:p>
            <a:pPr marL="742950" lvl="1" indent="-285750">
              <a:spcBef>
                <a:spcPts val="1200"/>
              </a:spcBef>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Monthly Loan Program Collection Reports</a:t>
            </a:r>
          </a:p>
          <a:p>
            <a:pPr marL="742950" lvl="1" indent="-285750">
              <a:spcBef>
                <a:spcPts val="1200"/>
              </a:spcBef>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Monthly Perkins Loan Cohort and Hold &amp; Release Reports</a:t>
            </a:r>
          </a:p>
          <a:p>
            <a:pPr marL="742950" lvl="1" indent="-285750">
              <a:lnSpc>
                <a:spcPct val="120000"/>
              </a:lnSpc>
              <a:spcBef>
                <a:spcPts val="1200"/>
              </a:spcBef>
              <a:buClr>
                <a:schemeClr val="tx1"/>
              </a:buClr>
              <a:buSzPct val="125000"/>
              <a:buFont typeface="Arial" pitchFamily="34" charset="0"/>
              <a:buChar char="•"/>
            </a:pPr>
            <a:endParaRPr lang="en-US" dirty="0">
              <a:latin typeface="Calibri" panose="020F0502020204030204" pitchFamily="34" charset="0"/>
              <a:cs typeface="Arial" panose="020B0604020202020204" pitchFamily="34" charset="0"/>
            </a:endParaRPr>
          </a:p>
          <a:p>
            <a:pPr marL="742950" lvl="1" indent="-285750">
              <a:lnSpc>
                <a:spcPct val="120000"/>
              </a:lnSpc>
              <a:spcBef>
                <a:spcPts val="1200"/>
              </a:spcBef>
              <a:buClr>
                <a:schemeClr val="tx1"/>
              </a:buClr>
              <a:buSzPct val="125000"/>
              <a:buFont typeface="Arial" pitchFamily="34" charset="0"/>
              <a:buChar char="•"/>
            </a:pPr>
            <a:endParaRPr lang="en-US" dirty="0">
              <a:latin typeface="Calibri" panose="020F0502020204030204" pitchFamily="34" charset="0"/>
              <a:cs typeface="Arial" panose="020B0604020202020204" pitchFamily="34" charset="0"/>
            </a:endParaRPr>
          </a:p>
          <a:p>
            <a:pPr lvl="1">
              <a:lnSpc>
                <a:spcPct val="120000"/>
              </a:lnSpc>
              <a:spcBef>
                <a:spcPts val="1200"/>
              </a:spcBef>
              <a:buClr>
                <a:schemeClr val="tx1"/>
              </a:buClr>
              <a:buSzPct val="125000"/>
            </a:pPr>
            <a:endParaRPr lang="en-US" dirty="0">
              <a:latin typeface="Calibri" panose="020F0502020204030204" pitchFamily="34" charset="0"/>
              <a:cs typeface="Arial" panose="020B0604020202020204" pitchFamily="34" charset="0"/>
            </a:endParaRPr>
          </a:p>
          <a:p>
            <a:pPr marL="628650" lvl="1" indent="-171450">
              <a:buClr>
                <a:schemeClr val="tx1"/>
              </a:buClr>
              <a:buSzPct val="125000"/>
              <a:buFont typeface="Arial" panose="020B0604020202020204" pitchFamily="34" charset="0"/>
              <a:buChar char="•"/>
            </a:pPr>
            <a:endParaRPr lang="en-US" dirty="0">
              <a:latin typeface="Calibri" panose="020F0502020204030204" pitchFamily="34" charset="0"/>
              <a:cs typeface="Arial" panose="020B0604020202020204" pitchFamily="34" charset="0"/>
            </a:endParaRPr>
          </a:p>
          <a:p>
            <a:pPr marL="742950" lvl="1" indent="-285750">
              <a:buClr>
                <a:schemeClr val="tx1"/>
              </a:buClr>
              <a:buSzPct val="125000"/>
              <a:buFont typeface="Wingdings" pitchFamily="2" charset="2"/>
              <a:buChar char="§"/>
            </a:pPr>
            <a:endParaRPr lang="en-US" sz="1300" dirty="0">
              <a:latin typeface="Calibri" panose="020F0502020204030204" pitchFamily="34" charset="0"/>
              <a:cs typeface="Arial" panose="020B0604020202020204" pitchFamily="34" charset="0"/>
            </a:endParaRPr>
          </a:p>
        </p:txBody>
      </p:sp>
      <p:sp>
        <p:nvSpPr>
          <p:cNvPr id="3" name="AutoShape 2" descr="Image result for free clip art megaphon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for free clip art megaphon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995730" y="473076"/>
            <a:ext cx="7027233" cy="1015663"/>
          </a:xfrm>
          <a:prstGeom prst="rect">
            <a:avLst/>
          </a:prstGeom>
          <a:noFill/>
        </p:spPr>
        <p:txBody>
          <a:bodyPr wrap="square" rtlCol="0">
            <a:spAutoFit/>
          </a:bodyPr>
          <a:lstStyle/>
          <a:p>
            <a:pPr algn="ctr"/>
            <a:r>
              <a:rPr lang="en-US" sz="3000" b="1" dirty="0">
                <a:solidFill>
                  <a:schemeClr val="accent2"/>
                </a:solidFill>
                <a:latin typeface="Book Antiqua" panose="02040602050305030304" pitchFamily="18" charset="0"/>
                <a:cs typeface="Arial" panose="020B0604020202020204" pitchFamily="34" charset="0"/>
              </a:rPr>
              <a:t>SLSC Reports Portal </a:t>
            </a:r>
          </a:p>
          <a:p>
            <a:pPr algn="ctr"/>
            <a:r>
              <a:rPr lang="en-US" sz="3000" b="1" dirty="0">
                <a:solidFill>
                  <a:schemeClr val="accent2"/>
                </a:solidFill>
                <a:latin typeface="Book Antiqua" panose="02040602050305030304" pitchFamily="18" charset="0"/>
                <a:cs typeface="Arial" panose="020B0604020202020204" pitchFamily="34" charset="0"/>
              </a:rPr>
              <a:t>@ https://reports.slsc.albany.edu</a:t>
            </a:r>
          </a:p>
        </p:txBody>
      </p:sp>
      <p:sp>
        <p:nvSpPr>
          <p:cNvPr id="7" name="Slide Number Placeholder 1"/>
          <p:cNvSpPr txBox="1">
            <a:spLocks/>
          </p:cNvSpPr>
          <p:nvPr/>
        </p:nvSpPr>
        <p:spPr>
          <a:xfrm>
            <a:off x="8263264" y="6090609"/>
            <a:ext cx="457200" cy="365125"/>
          </a:xfrm>
          <a:prstGeom prst="rect">
            <a:avLst/>
          </a:prstGeom>
        </p:spPr>
        <p:txBody>
          <a:bodyPr vert="horz" anchor="b"/>
          <a:lstStyle>
            <a:defPPr>
              <a:defRPr lang="en-US"/>
            </a:defPPr>
            <a:lvl1pPr marL="0" algn="r" defTabSz="914400" rtl="0" eaLnBrk="1" latinLnBrk="0" hangingPunct="1">
              <a:defRPr kumimoji="0" sz="1000" kern="1200">
                <a:solidFill>
                  <a:schemeClr val="bg2">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50" b="1" dirty="0">
              <a:solidFill>
                <a:schemeClr val="tx1"/>
              </a:solidFill>
            </a:endParaRPr>
          </a:p>
        </p:txBody>
      </p:sp>
      <p:pic>
        <p:nvPicPr>
          <p:cNvPr id="70658"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91400" y="1371600"/>
            <a:ext cx="1263126" cy="1416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a:extLst>
              <a:ext uri="{FF2B5EF4-FFF2-40B4-BE49-F238E27FC236}">
                <a16:creationId xmlns:a16="http://schemas.microsoft.com/office/drawing/2014/main" id="{9F88042A-42BB-40A1-A449-B5FC00673586}"/>
              </a:ext>
            </a:extLst>
          </p:cNvPr>
          <p:cNvSpPr>
            <a:spLocks noGrp="1"/>
          </p:cNvSpPr>
          <p:nvPr>
            <p:ph type="sldNum" sz="quarter" idx="12"/>
          </p:nvPr>
        </p:nvSpPr>
        <p:spPr/>
        <p:txBody>
          <a:bodyPr/>
          <a:lstStyle/>
          <a:p>
            <a:fld id="{687D7A59-36E2-48B9-B146-C1E59501F63F}" type="slidenum">
              <a:rPr lang="en-US" smtClean="0"/>
              <a:pPr/>
              <a:t>28</a:t>
            </a:fld>
            <a:endParaRPr lang="en-US"/>
          </a:p>
        </p:txBody>
      </p:sp>
    </p:spTree>
    <p:extLst>
      <p:ext uri="{BB962C8B-B14F-4D97-AF65-F5344CB8AC3E}">
        <p14:creationId xmlns:p14="http://schemas.microsoft.com/office/powerpoint/2010/main" val="3232546148"/>
      </p:ext>
    </p:extLst>
  </p:cSld>
  <p:clrMapOvr>
    <a:masterClrMapping/>
  </p:clrMapOvr>
  <p:transition spd="med">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521409"/>
            <a:ext cx="6934200" cy="1446550"/>
          </a:xfrm>
          <a:prstGeom prst="rect">
            <a:avLst/>
          </a:prstGeom>
          <a:noFill/>
        </p:spPr>
        <p:txBody>
          <a:bodyPr wrap="square" rtlCol="0">
            <a:spAutoFit/>
          </a:bodyPr>
          <a:lstStyle/>
          <a:p>
            <a:pPr algn="ctr"/>
            <a:r>
              <a:rPr lang="en-US" sz="3000" b="1" dirty="0">
                <a:solidFill>
                  <a:schemeClr val="accent2"/>
                </a:solidFill>
                <a:latin typeface="Book Antiqua" panose="02040602050305030304" pitchFamily="18" charset="0"/>
                <a:cs typeface="Arial" panose="020B0604020202020204" pitchFamily="34" charset="0"/>
              </a:rPr>
              <a:t>SLSC Website </a:t>
            </a:r>
          </a:p>
          <a:p>
            <a:pPr algn="ctr"/>
            <a:r>
              <a:rPr lang="en-US" sz="3000" b="1" dirty="0">
                <a:solidFill>
                  <a:schemeClr val="accent2"/>
                </a:solidFill>
                <a:latin typeface="Book Antiqua" panose="02040602050305030304" pitchFamily="18" charset="0"/>
                <a:cs typeface="Arial" panose="020B0604020202020204" pitchFamily="34" charset="0"/>
              </a:rPr>
              <a:t>@ https://slsc.albany.edu</a:t>
            </a:r>
          </a:p>
          <a:p>
            <a:pPr algn="ctr"/>
            <a:r>
              <a:rPr lang="en-US" sz="2800" b="1" dirty="0">
                <a:solidFill>
                  <a:schemeClr val="accent2"/>
                </a:solidFill>
                <a:latin typeface="Book Antiqua" panose="02040602050305030304" pitchFamily="18" charset="0"/>
                <a:cs typeface="Arial" panose="020B0604020202020204" pitchFamily="34" charset="0"/>
              </a:rPr>
              <a:t>  </a:t>
            </a:r>
            <a:endParaRPr lang="en-US" sz="2400" b="1" dirty="0">
              <a:solidFill>
                <a:schemeClr val="accent2"/>
              </a:solidFill>
              <a:latin typeface="Book Antiqua" panose="02040602050305030304" pitchFamily="18" charset="0"/>
              <a:cs typeface="Arial" panose="020B0604020202020204" pitchFamily="34" charset="0"/>
            </a:endParaRPr>
          </a:p>
        </p:txBody>
      </p:sp>
      <p:sp>
        <p:nvSpPr>
          <p:cNvPr id="4" name="Rectangle 3"/>
          <p:cNvSpPr/>
          <p:nvPr/>
        </p:nvSpPr>
        <p:spPr>
          <a:xfrm>
            <a:off x="958947" y="1524000"/>
            <a:ext cx="7229593" cy="5155257"/>
          </a:xfrm>
          <a:prstGeom prst="rect">
            <a:avLst/>
          </a:prstGeom>
        </p:spPr>
        <p:txBody>
          <a:bodyPr wrap="square">
            <a:spAutoFit/>
          </a:bodyPr>
          <a:lstStyle/>
          <a:p>
            <a:pPr>
              <a:spcBef>
                <a:spcPts val="1800"/>
              </a:spcBef>
              <a:buClr>
                <a:schemeClr val="accent1"/>
              </a:buClr>
              <a:buSzPct val="125000"/>
            </a:pPr>
            <a:r>
              <a:rPr lang="en-US" b="1" dirty="0">
                <a:latin typeface="Calibri" panose="020F0502020204030204" pitchFamily="34" charset="0"/>
                <a:cs typeface="Arial" panose="020B0604020202020204" pitchFamily="34" charset="0"/>
              </a:rPr>
              <a:t>                        Online Resources for You and Your Borrowers</a:t>
            </a:r>
          </a:p>
          <a:p>
            <a:pPr lvl="1">
              <a:buClr>
                <a:schemeClr val="tx1"/>
              </a:buClr>
              <a:buSzPct val="125000"/>
            </a:pPr>
            <a:endParaRPr lang="en-US" sz="900" b="1" u="sng" dirty="0">
              <a:latin typeface="Calibri" panose="020F0502020204030204" pitchFamily="34" charset="0"/>
              <a:cs typeface="Arial" panose="020B0604020202020204" pitchFamily="34" charset="0"/>
            </a:endParaRPr>
          </a:p>
          <a:p>
            <a:pPr lvl="1">
              <a:buClr>
                <a:schemeClr val="tx1"/>
              </a:buClr>
              <a:buSzPct val="125000"/>
            </a:pPr>
            <a:r>
              <a:rPr lang="en-US" b="1" dirty="0">
                <a:latin typeface="Calibri" panose="020F0502020204030204" pitchFamily="34" charset="0"/>
                <a:cs typeface="Arial" panose="020B0604020202020204" pitchFamily="34" charset="0"/>
              </a:rPr>
              <a:t>Campuses:</a:t>
            </a:r>
          </a:p>
          <a:p>
            <a:pPr lvl="1">
              <a:buClr>
                <a:schemeClr val="tx1"/>
              </a:buClr>
              <a:buSzPct val="125000"/>
            </a:pPr>
            <a:endParaRPr lang="en-US" sz="900" b="1" dirty="0">
              <a:latin typeface="Calibri" panose="020F0502020204030204" pitchFamily="34" charset="0"/>
              <a:cs typeface="Arial" panose="020B0604020202020204" pitchFamily="34" charset="0"/>
            </a:endParaRP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Login using:  </a:t>
            </a:r>
            <a:r>
              <a:rPr lang="en-US" b="1" dirty="0">
                <a:latin typeface="Calibri" panose="020F0502020204030204" pitchFamily="34" charset="0"/>
                <a:cs typeface="Arial" panose="020B0604020202020204" pitchFamily="34" charset="0"/>
              </a:rPr>
              <a:t>00878800</a:t>
            </a:r>
            <a:r>
              <a:rPr lang="en-US" dirty="0">
                <a:latin typeface="Calibri" panose="020F0502020204030204" pitchFamily="34" charset="0"/>
                <a:cs typeface="Arial" panose="020B0604020202020204" pitchFamily="34" charset="0"/>
              </a:rPr>
              <a:t>  (same for both User Name and Password)</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Link to the SLSC Reports Portal</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View borrower’s E-Signature Documents</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File Transmission Layouts </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Loan Program Disclosures, Compliance and the Role of the SLSC</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Links to Federal Aid Program Regulations &amp; NYS Policy</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Financial calculator</a:t>
            </a:r>
          </a:p>
          <a:p>
            <a:pPr lvl="1">
              <a:buClr>
                <a:schemeClr val="tx1"/>
              </a:buClr>
              <a:buSzPct val="125000"/>
            </a:pPr>
            <a:endParaRPr lang="en-US" sz="900" b="1" u="sng" dirty="0">
              <a:latin typeface="Calibri" panose="020F0502020204030204" pitchFamily="34" charset="0"/>
              <a:cs typeface="Arial" panose="020B0604020202020204" pitchFamily="34" charset="0"/>
            </a:endParaRPr>
          </a:p>
          <a:p>
            <a:pPr lvl="1">
              <a:buClr>
                <a:schemeClr val="tx1"/>
              </a:buClr>
              <a:buSzPct val="125000"/>
            </a:pPr>
            <a:r>
              <a:rPr lang="en-US" b="1" dirty="0">
                <a:latin typeface="Calibri" panose="020F0502020204030204" pitchFamily="34" charset="0"/>
                <a:cs typeface="Arial" panose="020B0604020202020204" pitchFamily="34" charset="0"/>
              </a:rPr>
              <a:t>Borrowers: </a:t>
            </a:r>
          </a:p>
          <a:p>
            <a:pPr lvl="1">
              <a:buClr>
                <a:schemeClr val="tx1"/>
              </a:buClr>
              <a:buSzPct val="125000"/>
            </a:pPr>
            <a:endParaRPr lang="en-US" sz="900" b="1" dirty="0">
              <a:latin typeface="Calibri" panose="020F0502020204030204" pitchFamily="34" charset="0"/>
              <a:cs typeface="Arial" panose="020B0604020202020204" pitchFamily="34" charset="0"/>
            </a:endParaRP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Online Payments</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Access Loan Account Information</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Electronically Sign Perkins Exit Interview</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View Loan Program Borrower’s Guides</a:t>
            </a:r>
          </a:p>
          <a:p>
            <a:pPr marL="742950" lvl="1" indent="-285750">
              <a:buClr>
                <a:schemeClr val="tx1"/>
              </a:buClr>
              <a:buSzPct val="100000"/>
              <a:buFont typeface="Wingdings" panose="05000000000000000000" pitchFamily="2" charset="2"/>
              <a:buChar char="§"/>
            </a:pPr>
            <a:r>
              <a:rPr lang="en-US" dirty="0">
                <a:latin typeface="Calibri" panose="020F0502020204030204" pitchFamily="34" charset="0"/>
                <a:cs typeface="Arial" panose="020B0604020202020204" pitchFamily="34" charset="0"/>
              </a:rPr>
              <a:t>Access all Deferment, Cancellation and Forbearance request forms</a:t>
            </a:r>
          </a:p>
          <a:p>
            <a:pPr marL="742950" lvl="1" indent="-285750">
              <a:buClr>
                <a:schemeClr val="tx1"/>
              </a:buClr>
              <a:buSzPct val="125000"/>
              <a:buFont typeface="Wingdings" panose="05000000000000000000" pitchFamily="2" charset="2"/>
              <a:buChar char="§"/>
            </a:pPr>
            <a:endParaRPr lang="en-US" sz="1600" dirty="0">
              <a:latin typeface="Calibri" panose="020F0502020204030204" pitchFamily="34" charset="0"/>
              <a:cs typeface="Arial" panose="020B0604020202020204" pitchFamily="34" charset="0"/>
            </a:endParaRPr>
          </a:p>
        </p:txBody>
      </p:sp>
      <p:pic>
        <p:nvPicPr>
          <p:cNvPr id="71682" name="Picture 2" descr="Image result for website imag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10400" y="1244684"/>
            <a:ext cx="1193715" cy="119371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85E4AF69-9B2C-441A-AA11-80BB584C4798}"/>
              </a:ext>
            </a:extLst>
          </p:cNvPr>
          <p:cNvSpPr>
            <a:spLocks noGrp="1"/>
          </p:cNvSpPr>
          <p:nvPr>
            <p:ph type="sldNum" sz="quarter" idx="12"/>
          </p:nvPr>
        </p:nvSpPr>
        <p:spPr/>
        <p:txBody>
          <a:bodyPr/>
          <a:lstStyle/>
          <a:p>
            <a:fld id="{687D7A59-36E2-48B9-B146-C1E59501F63F}" type="slidenum">
              <a:rPr lang="en-US" smtClean="0"/>
              <a:pPr/>
              <a:t>29</a:t>
            </a:fld>
            <a:endParaRPr lang="en-US"/>
          </a:p>
        </p:txBody>
      </p:sp>
    </p:spTree>
    <p:extLst>
      <p:ext uri="{BB962C8B-B14F-4D97-AF65-F5344CB8AC3E}">
        <p14:creationId xmlns:p14="http://schemas.microsoft.com/office/powerpoint/2010/main" val="4025927463"/>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3B0A-43C7-451F-911B-90DCC7D5D1A2}"/>
              </a:ext>
            </a:extLst>
          </p:cNvPr>
          <p:cNvSpPr>
            <a:spLocks noGrp="1"/>
          </p:cNvSpPr>
          <p:nvPr>
            <p:ph type="title"/>
          </p:nvPr>
        </p:nvSpPr>
        <p:spPr>
          <a:xfrm>
            <a:off x="480060" y="1999229"/>
            <a:ext cx="8183880" cy="1561094"/>
          </a:xfrm>
        </p:spPr>
        <p:txBody>
          <a:bodyPr>
            <a:normAutofit/>
          </a:bodyPr>
          <a:lstStyle/>
          <a:p>
            <a:pPr algn="ctr"/>
            <a:r>
              <a:rPr lang="en-US" sz="4400" dirty="0"/>
              <a:t>FEDERAL PERKINS PROGRAM WIND-DOWN</a:t>
            </a:r>
          </a:p>
        </p:txBody>
      </p:sp>
      <p:sp>
        <p:nvSpPr>
          <p:cNvPr id="4" name="Slide Number Placeholder 3">
            <a:extLst>
              <a:ext uri="{FF2B5EF4-FFF2-40B4-BE49-F238E27FC236}">
                <a16:creationId xmlns:a16="http://schemas.microsoft.com/office/drawing/2014/main" id="{AF83DEF9-8A3F-4EF6-993F-B1B6519D29FB}"/>
              </a:ext>
            </a:extLst>
          </p:cNvPr>
          <p:cNvSpPr>
            <a:spLocks noGrp="1"/>
          </p:cNvSpPr>
          <p:nvPr>
            <p:ph type="sldNum" sz="quarter" idx="12"/>
          </p:nvPr>
        </p:nvSpPr>
        <p:spPr/>
        <p:txBody>
          <a:bodyPr/>
          <a:lstStyle/>
          <a:p>
            <a:fld id="{687D7A59-36E2-48B9-B146-C1E59501F63F}" type="slidenum">
              <a:rPr lang="en-US" smtClean="0"/>
              <a:pPr/>
              <a:t>3</a:t>
            </a:fld>
            <a:endParaRPr lang="en-US"/>
          </a:p>
        </p:txBody>
      </p:sp>
      <p:sp>
        <p:nvSpPr>
          <p:cNvPr id="3" name="TextBox 2">
            <a:extLst>
              <a:ext uri="{FF2B5EF4-FFF2-40B4-BE49-F238E27FC236}">
                <a16:creationId xmlns:a16="http://schemas.microsoft.com/office/drawing/2014/main" id="{05E91192-B383-4557-8CBD-812C9F54E659}"/>
              </a:ext>
            </a:extLst>
          </p:cNvPr>
          <p:cNvSpPr txBox="1"/>
          <p:nvPr/>
        </p:nvSpPr>
        <p:spPr>
          <a:xfrm>
            <a:off x="2355011" y="3800150"/>
            <a:ext cx="4433977" cy="707886"/>
          </a:xfrm>
          <a:prstGeom prst="rect">
            <a:avLst/>
          </a:prstGeom>
          <a:noFill/>
        </p:spPr>
        <p:txBody>
          <a:bodyPr wrap="square" rtlCol="0">
            <a:spAutoFit/>
          </a:bodyPr>
          <a:lstStyle/>
          <a:p>
            <a:pPr algn="ctr"/>
            <a:r>
              <a:rPr lang="en-US" sz="4000" b="1" dirty="0">
                <a:solidFill>
                  <a:schemeClr val="accent2"/>
                </a:solidFill>
                <a:effectLst>
                  <a:outerShdw blurRad="38100" dist="38100" dir="2700000" algn="tl">
                    <a:srgbClr val="000000">
                      <a:alpha val="43137"/>
                    </a:srgbClr>
                  </a:outerShdw>
                </a:effectLst>
                <a:latin typeface="Book Antiqua" panose="02040602050305030304" pitchFamily="18" charset="0"/>
              </a:rPr>
              <a:t>MARIA LIVOLSI</a:t>
            </a:r>
          </a:p>
        </p:txBody>
      </p:sp>
    </p:spTree>
    <p:extLst>
      <p:ext uri="{BB962C8B-B14F-4D97-AF65-F5344CB8AC3E}">
        <p14:creationId xmlns:p14="http://schemas.microsoft.com/office/powerpoint/2010/main" val="31325056"/>
      </p:ext>
    </p:extLst>
  </p:cSld>
  <p:clrMapOvr>
    <a:masterClrMapping/>
  </p:clrMapOvr>
  <p:transition spd="med">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90600"/>
            <a:ext cx="7843520" cy="4493538"/>
          </a:xfrm>
          <a:prstGeom prst="rect">
            <a:avLst/>
          </a:prstGeom>
          <a:noFill/>
          <a:ln w="47625" cap="rnd" cmpd="dbl">
            <a:noFill/>
          </a:ln>
        </p:spPr>
        <p:txBody>
          <a:bodyPr wrap="square" rtlCol="0">
            <a:spAutoFit/>
          </a:bodyPr>
          <a:lstStyle/>
          <a:p>
            <a:r>
              <a:rPr lang="en-US" sz="1400" dirty="0">
                <a:latin typeface="Calibri" panose="020F0502020204030204" pitchFamily="34" charset="0"/>
                <a:cs typeface="Arial" panose="020B0604020202020204" pitchFamily="34" charset="0"/>
              </a:rPr>
              <a:t>    	</a:t>
            </a:r>
            <a:r>
              <a:rPr lang="en-US" sz="1400" b="1" dirty="0">
                <a:latin typeface="Calibri" panose="020F0502020204030204" pitchFamily="34" charset="0"/>
                <a:cs typeface="Arial" panose="020B0604020202020204" pitchFamily="34" charset="0"/>
              </a:rPr>
              <a:t>Maria Livolsi, Director </a:t>
            </a:r>
            <a:r>
              <a:rPr lang="en-US" sz="1400" dirty="0">
                <a:latin typeface="Calibri" panose="020F0502020204030204" pitchFamily="34" charset="0"/>
                <a:cs typeface="Arial" panose="020B0604020202020204" pitchFamily="34" charset="0"/>
              </a:rPr>
              <a:t>			mlivolsi@albany.edu 	(518) 525-2628</a:t>
            </a:r>
          </a:p>
          <a:p>
            <a:endParaRPr lang="en-US" sz="1400" dirty="0">
              <a:latin typeface="Calibri" panose="020F0502020204030204" pitchFamily="34" charset="0"/>
              <a:cs typeface="Arial" panose="020B0604020202020204" pitchFamily="34" charset="0"/>
            </a:endParaRPr>
          </a:p>
          <a:p>
            <a:r>
              <a:rPr lang="en-US" sz="1400" b="1" dirty="0">
                <a:latin typeface="Calibri" panose="020F0502020204030204" pitchFamily="34" charset="0"/>
                <a:cs typeface="Arial" panose="020B0604020202020204" pitchFamily="34" charset="0"/>
              </a:rPr>
              <a:t>	</a:t>
            </a:r>
            <a:r>
              <a:rPr lang="en-US" sz="1400" b="1" u="sng" dirty="0">
                <a:latin typeface="Calibri" panose="020F0502020204030204" pitchFamily="34" charset="0"/>
                <a:cs typeface="Arial" panose="020B0604020202020204" pitchFamily="34" charset="0"/>
              </a:rPr>
              <a:t>Billing and Collection</a:t>
            </a:r>
            <a:r>
              <a:rPr lang="en-US" sz="1400" b="1" dirty="0">
                <a:latin typeface="Calibri" panose="020F0502020204030204" pitchFamily="34" charset="0"/>
                <a:cs typeface="Arial" panose="020B0604020202020204" pitchFamily="34" charset="0"/>
              </a:rPr>
              <a:t>:</a:t>
            </a:r>
            <a:endParaRPr lang="en-US" sz="900" dirty="0">
              <a:latin typeface="Calibri" panose="020F0502020204030204" pitchFamily="34" charset="0"/>
              <a:cs typeface="Arial" panose="020B0604020202020204" pitchFamily="34" charset="0"/>
            </a:endParaRPr>
          </a:p>
          <a:p>
            <a:pPr>
              <a:spcBef>
                <a:spcPts val="600"/>
              </a:spcBef>
            </a:pPr>
            <a:r>
              <a:rPr lang="en-US" sz="1400" dirty="0">
                <a:latin typeface="Calibri" panose="020F0502020204030204" pitchFamily="34" charset="0"/>
                <a:cs typeface="Arial" panose="020B0604020202020204" pitchFamily="34" charset="0"/>
              </a:rPr>
              <a:t>	Christopher Whalen, Associate Director	cwhalen@albany.edu	(518) 525-2636 	Nicole Bates, Supervisor			nbates@albany.edu	(518) 525-2607</a:t>
            </a:r>
          </a:p>
          <a:p>
            <a:endParaRPr lang="en-US" sz="1400" dirty="0">
              <a:latin typeface="Calibri" panose="020F0502020204030204" pitchFamily="34" charset="0"/>
              <a:cs typeface="Arial" panose="020B0604020202020204" pitchFamily="34" charset="0"/>
            </a:endParaRPr>
          </a:p>
          <a:p>
            <a:r>
              <a:rPr lang="en-US" sz="1400" b="1" dirty="0">
                <a:latin typeface="Calibri" panose="020F0502020204030204" pitchFamily="34" charset="0"/>
                <a:cs typeface="Arial" panose="020B0604020202020204" pitchFamily="34" charset="0"/>
              </a:rPr>
              <a:t>	</a:t>
            </a:r>
            <a:r>
              <a:rPr lang="en-US" sz="1400" b="1" u="sng" dirty="0">
                <a:latin typeface="Calibri" panose="020F0502020204030204" pitchFamily="34" charset="0"/>
                <a:cs typeface="Arial" panose="020B0604020202020204" pitchFamily="34" charset="0"/>
              </a:rPr>
              <a:t>Funding and New Loans</a:t>
            </a:r>
            <a:r>
              <a:rPr lang="en-US" sz="1400" b="1" dirty="0">
                <a:latin typeface="Calibri" panose="020F0502020204030204" pitchFamily="34" charset="0"/>
                <a:cs typeface="Arial" panose="020B0604020202020204" pitchFamily="34" charset="0"/>
              </a:rPr>
              <a:t>:</a:t>
            </a:r>
            <a:r>
              <a:rPr lang="en-US" sz="1400" dirty="0">
                <a:latin typeface="Calibri" panose="020F0502020204030204" pitchFamily="34" charset="0"/>
                <a:cs typeface="Arial" panose="020B0604020202020204" pitchFamily="34" charset="0"/>
              </a:rPr>
              <a:t>	</a:t>
            </a:r>
          </a:p>
          <a:p>
            <a:pPr>
              <a:spcBef>
                <a:spcPts val="600"/>
              </a:spcBef>
            </a:pPr>
            <a:r>
              <a:rPr lang="en-US" sz="1400" dirty="0">
                <a:latin typeface="Calibri" panose="020F0502020204030204" pitchFamily="34" charset="0"/>
                <a:cs typeface="Arial" panose="020B0604020202020204" pitchFamily="34" charset="0"/>
              </a:rPr>
              <a:t>	Theresa Walker, Assistant Director		tawalker@albany.edu 	(518) 525-2613	Lance Valderrama, Supervisor	              	lvalderrama@albany.edu	(518) 525-2614</a:t>
            </a:r>
          </a:p>
          <a:p>
            <a:r>
              <a:rPr lang="en-US" sz="1400" dirty="0">
                <a:latin typeface="Calibri" panose="020F0502020204030204" pitchFamily="34" charset="0"/>
                <a:cs typeface="Arial" panose="020B0604020202020204" pitchFamily="34" charset="0"/>
              </a:rPr>
              <a:t>	</a:t>
            </a:r>
          </a:p>
          <a:p>
            <a:r>
              <a:rPr lang="en-US" sz="1400" b="1" dirty="0">
                <a:latin typeface="Calibri" panose="020F0502020204030204" pitchFamily="34" charset="0"/>
                <a:cs typeface="Arial" panose="020B0604020202020204" pitchFamily="34" charset="0"/>
              </a:rPr>
              <a:t>	</a:t>
            </a:r>
            <a:r>
              <a:rPr lang="en-US" sz="1400" b="1" u="sng" dirty="0">
                <a:latin typeface="Calibri" panose="020F0502020204030204" pitchFamily="34" charset="0"/>
                <a:cs typeface="Arial" panose="020B0604020202020204" pitchFamily="34" charset="0"/>
              </a:rPr>
              <a:t>Pell and TEACH Grant Funding</a:t>
            </a:r>
            <a:r>
              <a:rPr lang="en-US" sz="1400" b="1" dirty="0">
                <a:latin typeface="Calibri" panose="020F0502020204030204" pitchFamily="34" charset="0"/>
                <a:cs typeface="Arial" panose="020B0604020202020204" pitchFamily="34" charset="0"/>
              </a:rPr>
              <a:t>:</a:t>
            </a:r>
          </a:p>
          <a:p>
            <a:pPr>
              <a:spcBef>
                <a:spcPts val="600"/>
              </a:spcBef>
            </a:pPr>
            <a:r>
              <a:rPr lang="en-US" sz="1400" dirty="0">
                <a:latin typeface="Calibri" panose="020F0502020204030204" pitchFamily="34" charset="0"/>
                <a:cs typeface="Arial" panose="020B0604020202020204" pitchFamily="34" charset="0"/>
              </a:rPr>
              <a:t>	Patty Baltzel, Assistant Director		pbaltzel@albany.edu 	(518) 525-2617</a:t>
            </a:r>
          </a:p>
          <a:p>
            <a:r>
              <a:rPr lang="en-US" sz="1400" dirty="0">
                <a:latin typeface="Calibri" panose="020F0502020204030204" pitchFamily="34" charset="0"/>
                <a:cs typeface="Arial" panose="020B0604020202020204" pitchFamily="34" charset="0"/>
              </a:rPr>
              <a:t>	Jennifer Gibbons			jmarbot@albany.edu	(518) 525-2638</a:t>
            </a:r>
          </a:p>
          <a:p>
            <a:endParaRPr lang="en-US" sz="1400" dirty="0">
              <a:latin typeface="Calibri" panose="020F0502020204030204" pitchFamily="34" charset="0"/>
              <a:cs typeface="Arial" panose="020B0604020202020204" pitchFamily="34" charset="0"/>
            </a:endParaRPr>
          </a:p>
          <a:p>
            <a:r>
              <a:rPr lang="en-US" sz="1400" b="1" dirty="0">
                <a:latin typeface="Calibri" panose="020F0502020204030204" pitchFamily="34" charset="0"/>
                <a:cs typeface="Arial" panose="020B0604020202020204" pitchFamily="34" charset="0"/>
              </a:rPr>
              <a:t>	</a:t>
            </a:r>
            <a:r>
              <a:rPr lang="en-US" sz="1400" b="1" u="sng" dirty="0">
                <a:latin typeface="Calibri" panose="020F0502020204030204" pitchFamily="34" charset="0"/>
                <a:cs typeface="Arial" panose="020B0604020202020204" pitchFamily="34" charset="0"/>
              </a:rPr>
              <a:t>Technical</a:t>
            </a:r>
            <a:r>
              <a:rPr lang="en-US" sz="1400" b="1" dirty="0">
                <a:latin typeface="Calibri" panose="020F0502020204030204" pitchFamily="34" charset="0"/>
                <a:cs typeface="Arial" panose="020B0604020202020204" pitchFamily="34" charset="0"/>
              </a:rPr>
              <a:t>:</a:t>
            </a:r>
            <a:r>
              <a:rPr lang="en-US" sz="1400" dirty="0">
                <a:latin typeface="Calibri" panose="020F0502020204030204" pitchFamily="34" charset="0"/>
                <a:cs typeface="Arial" panose="020B0604020202020204" pitchFamily="34" charset="0"/>
              </a:rPr>
              <a:t>	</a:t>
            </a:r>
          </a:p>
          <a:p>
            <a:r>
              <a:rPr lang="en-US" sz="1400" dirty="0">
                <a:latin typeface="Calibri" panose="020F0502020204030204" pitchFamily="34" charset="0"/>
                <a:cs typeface="Arial" panose="020B0604020202020204" pitchFamily="34" charset="0"/>
              </a:rPr>
              <a:t>	Matt Hans, IT Specialist			mhans@albany.edu 	(518) 525-2621</a:t>
            </a:r>
          </a:p>
          <a:p>
            <a:endParaRPr lang="en-US" sz="1400" dirty="0">
              <a:latin typeface="Calibri" panose="020F0502020204030204" pitchFamily="34" charset="0"/>
              <a:cs typeface="Arial" panose="020B0604020202020204" pitchFamily="34" charset="0"/>
            </a:endParaRPr>
          </a:p>
          <a:p>
            <a:r>
              <a:rPr lang="en-US" sz="1400" b="1" dirty="0">
                <a:latin typeface="Calibri" panose="020F0502020204030204" pitchFamily="34" charset="0"/>
                <a:cs typeface="Arial" panose="020B0604020202020204" pitchFamily="34" charset="0"/>
              </a:rPr>
              <a:t>	</a:t>
            </a:r>
            <a:r>
              <a:rPr lang="en-US" sz="1400" b="1" u="sng" dirty="0">
                <a:latin typeface="Calibri" panose="020F0502020204030204" pitchFamily="34" charset="0"/>
                <a:cs typeface="Arial" panose="020B0604020202020204" pitchFamily="34" charset="0"/>
              </a:rPr>
              <a:t>Programming and File Transfer</a:t>
            </a:r>
            <a:r>
              <a:rPr lang="en-US" sz="1400" b="1" dirty="0">
                <a:latin typeface="Calibri" panose="020F0502020204030204" pitchFamily="34" charset="0"/>
                <a:cs typeface="Arial" panose="020B0604020202020204" pitchFamily="34" charset="0"/>
              </a:rPr>
              <a:t>:</a:t>
            </a:r>
          </a:p>
          <a:p>
            <a:pPr>
              <a:spcBef>
                <a:spcPts val="600"/>
              </a:spcBef>
            </a:pPr>
            <a:r>
              <a:rPr lang="en-US" sz="1400" dirty="0">
                <a:latin typeface="Calibri" panose="020F0502020204030204" pitchFamily="34" charset="0"/>
                <a:cs typeface="Arial" panose="020B0604020202020204" pitchFamily="34" charset="0"/>
              </a:rPr>
              <a:t>	Deana Myers, Technical Project Lead		dmyers@albany.edu 	(518) 437-4541</a:t>
            </a:r>
          </a:p>
        </p:txBody>
      </p:sp>
      <p:sp>
        <p:nvSpPr>
          <p:cNvPr id="6" name="TextBox 5"/>
          <p:cNvSpPr txBox="1"/>
          <p:nvPr/>
        </p:nvSpPr>
        <p:spPr>
          <a:xfrm>
            <a:off x="1049482" y="381000"/>
            <a:ext cx="6813084" cy="553998"/>
          </a:xfrm>
          <a:prstGeom prst="rect">
            <a:avLst/>
          </a:prstGeom>
          <a:noFill/>
        </p:spPr>
        <p:txBody>
          <a:bodyPr wrap="none" rtlCol="0">
            <a:spAutoFit/>
          </a:bodyPr>
          <a:lstStyle/>
          <a:p>
            <a:r>
              <a:rPr lang="en-US" sz="3000" b="1" dirty="0">
                <a:solidFill>
                  <a:schemeClr val="accent2"/>
                </a:solidFill>
                <a:latin typeface="Book Antiqua" panose="02040602050305030304" pitchFamily="18" charset="0"/>
                <a:cs typeface="Arial" panose="020B0604020202020204" pitchFamily="34" charset="0"/>
              </a:rPr>
              <a:t>Student Loan Service Center Contacts</a:t>
            </a:r>
          </a:p>
        </p:txBody>
      </p:sp>
      <p:sp>
        <p:nvSpPr>
          <p:cNvPr id="2" name="TextBox 1"/>
          <p:cNvSpPr txBox="1"/>
          <p:nvPr/>
        </p:nvSpPr>
        <p:spPr>
          <a:xfrm>
            <a:off x="1217524" y="5584448"/>
            <a:ext cx="6477000" cy="892552"/>
          </a:xfrm>
          <a:prstGeom prst="rect">
            <a:avLst/>
          </a:prstGeom>
          <a:noFill/>
        </p:spPr>
        <p:txBody>
          <a:bodyPr wrap="square" rtlCol="0">
            <a:spAutoFit/>
          </a:bodyPr>
          <a:lstStyle/>
          <a:p>
            <a:pPr algn="ctr">
              <a:spcBef>
                <a:spcPts val="600"/>
              </a:spcBef>
            </a:pPr>
            <a:r>
              <a:rPr lang="en-US" sz="1400" b="1" dirty="0">
                <a:latin typeface="Calibri" panose="020F0502020204030204" pitchFamily="34" charset="0"/>
                <a:cs typeface="Calibri" panose="020F0502020204030204" pitchFamily="34" charset="0"/>
              </a:rPr>
              <a:t>Please note that the above contacts are for use by campus personnel only. </a:t>
            </a:r>
          </a:p>
          <a:p>
            <a:pPr algn="ctr">
              <a:spcBef>
                <a:spcPts val="600"/>
              </a:spcBef>
            </a:pPr>
            <a:r>
              <a:rPr lang="en-US" sz="1400" b="1" dirty="0">
                <a:latin typeface="Calibri" panose="020F0502020204030204" pitchFamily="34" charset="0"/>
                <a:cs typeface="Calibri" panose="020F0502020204030204" pitchFamily="34" charset="0"/>
              </a:rPr>
              <a:t>Student borrowers can call toll-free (833) 920-1481 or local (518) 525-2626.</a:t>
            </a:r>
          </a:p>
          <a:p>
            <a:pPr algn="ctr">
              <a:spcBef>
                <a:spcPts val="600"/>
              </a:spcBef>
            </a:pPr>
            <a:r>
              <a:rPr lang="en-US" sz="1400" b="1" dirty="0">
                <a:latin typeface="Calibri" panose="020F0502020204030204" pitchFamily="34" charset="0"/>
                <a:cs typeface="Calibri" panose="020F0502020204030204" pitchFamily="34" charset="0"/>
              </a:rPr>
              <a:t>Visit the SUNY SLSC’s website at http://slsc.albany.edu</a:t>
            </a:r>
          </a:p>
        </p:txBody>
      </p:sp>
      <p:sp>
        <p:nvSpPr>
          <p:cNvPr id="4" name="Slide Number Placeholder 3">
            <a:extLst>
              <a:ext uri="{FF2B5EF4-FFF2-40B4-BE49-F238E27FC236}">
                <a16:creationId xmlns:a16="http://schemas.microsoft.com/office/drawing/2014/main" id="{D9F51DEF-BC24-45D6-95E3-57090A0C308E}"/>
              </a:ext>
            </a:extLst>
          </p:cNvPr>
          <p:cNvSpPr>
            <a:spLocks noGrp="1"/>
          </p:cNvSpPr>
          <p:nvPr>
            <p:ph type="sldNum" sz="quarter" idx="12"/>
          </p:nvPr>
        </p:nvSpPr>
        <p:spPr/>
        <p:txBody>
          <a:bodyPr/>
          <a:lstStyle/>
          <a:p>
            <a:fld id="{687D7A59-36E2-48B9-B146-C1E59501F63F}" type="slidenum">
              <a:rPr lang="en-US" smtClean="0"/>
              <a:pPr/>
              <a:t>30</a:t>
            </a:fld>
            <a:endParaRPr lang="en-US"/>
          </a:p>
        </p:txBody>
      </p:sp>
    </p:spTree>
    <p:extLst>
      <p:ext uri="{BB962C8B-B14F-4D97-AF65-F5344CB8AC3E}">
        <p14:creationId xmlns:p14="http://schemas.microsoft.com/office/powerpoint/2010/main" val="4179372623"/>
      </p:ext>
    </p:extLst>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8"/>
          <p:cNvSpPr txBox="1">
            <a:spLocks noChangeArrowheads="1"/>
          </p:cNvSpPr>
          <p:nvPr/>
        </p:nvSpPr>
        <p:spPr>
          <a:xfrm>
            <a:off x="438679" y="476250"/>
            <a:ext cx="5338234" cy="8382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5400" b="1" dirty="0">
                <a:solidFill>
                  <a:schemeClr val="accent2"/>
                </a:solidFill>
                <a:effectLst>
                  <a:outerShdw blurRad="38100" dist="38100" dir="2700000" algn="tl">
                    <a:srgbClr val="000000">
                      <a:alpha val="43137"/>
                    </a:srgbClr>
                  </a:outerShdw>
                </a:effectLst>
                <a:latin typeface="Book Antiqua" pitchFamily="18" charset="0"/>
                <a:cs typeface="Times New Roman" pitchFamily="18" charset="0"/>
              </a:rPr>
              <a:t>Questions…</a:t>
            </a:r>
          </a:p>
        </p:txBody>
      </p:sp>
      <p:pic>
        <p:nvPicPr>
          <p:cNvPr id="3074" name="Picture 2" descr="C:\Users\livolm\AppData\Local\Microsoft\Windows\Temporary Internet Files\Content.IE5\VV983FWY\question-mark[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77798" y="1455782"/>
            <a:ext cx="4891088" cy="521716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EC8CF26B-7474-480A-9C58-EB51D3BF0CA0}"/>
              </a:ext>
            </a:extLst>
          </p:cNvPr>
          <p:cNvSpPr>
            <a:spLocks noGrp="1"/>
          </p:cNvSpPr>
          <p:nvPr>
            <p:ph type="sldNum" sz="quarter" idx="12"/>
          </p:nvPr>
        </p:nvSpPr>
        <p:spPr/>
        <p:txBody>
          <a:bodyPr/>
          <a:lstStyle/>
          <a:p>
            <a:fld id="{687D7A59-36E2-48B9-B146-C1E59501F63F}" type="slidenum">
              <a:rPr lang="en-US" smtClean="0"/>
              <a:pPr/>
              <a:t>31</a:t>
            </a:fld>
            <a:endParaRPr lang="en-US"/>
          </a:p>
        </p:txBody>
      </p:sp>
    </p:spTree>
    <p:extLst>
      <p:ext uri="{BB962C8B-B14F-4D97-AF65-F5344CB8AC3E}">
        <p14:creationId xmlns:p14="http://schemas.microsoft.com/office/powerpoint/2010/main" val="711478125"/>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C8F05B-8156-4D77-BD47-83047092DEF9}"/>
              </a:ext>
            </a:extLst>
          </p:cNvPr>
          <p:cNvSpPr>
            <a:spLocks noGrp="1"/>
          </p:cNvSpPr>
          <p:nvPr>
            <p:ph idx="1"/>
          </p:nvPr>
        </p:nvSpPr>
        <p:spPr>
          <a:xfrm>
            <a:off x="502920" y="1422436"/>
            <a:ext cx="8183880" cy="4765675"/>
          </a:xfrm>
        </p:spPr>
        <p:txBody>
          <a:bodyPr>
            <a:noAutofit/>
          </a:bodyPr>
          <a:lstStyle/>
          <a:p>
            <a:pPr marL="0" indent="0">
              <a:buNone/>
            </a:pPr>
            <a:r>
              <a:rPr lang="en-US" sz="2400" b="1" u="sng" dirty="0">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September 30, 2017</a:t>
            </a:r>
            <a:r>
              <a:rPr lang="en-US" sz="2400" b="1"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 </a:t>
            </a:r>
          </a:p>
          <a:p>
            <a:pPr marL="342900" indent="-342900">
              <a:spcBef>
                <a:spcPts val="1200"/>
              </a:spcBef>
              <a:buClr>
                <a:schemeClr val="tx1"/>
              </a:buClr>
              <a:buSzPct val="100000"/>
              <a:buFont typeface="Wingdings" pitchFamily="2" charset="2"/>
              <a:buChar char="§"/>
            </a:pPr>
            <a:r>
              <a:rPr lang="en-US" sz="2050" dirty="0">
                <a:latin typeface="Calibri" panose="020F0502020204030204" pitchFamily="34" charset="0"/>
                <a:cs typeface="Calibri" panose="020F0502020204030204" pitchFamily="34" charset="0"/>
              </a:rPr>
              <a:t>The authority to award new Perkins Loans to students expired and a wind-down of the program began. </a:t>
            </a:r>
          </a:p>
          <a:p>
            <a:pPr marL="342900" indent="-342900">
              <a:spcBef>
                <a:spcPts val="600"/>
              </a:spcBef>
              <a:buClr>
                <a:schemeClr val="tx1"/>
              </a:buClr>
              <a:buSzPct val="100000"/>
              <a:buFont typeface="Wingdings" pitchFamily="2" charset="2"/>
              <a:buChar char="§"/>
            </a:pPr>
            <a:r>
              <a:rPr lang="en-US" sz="2050" dirty="0">
                <a:latin typeface="Calibri" panose="020F0502020204030204" pitchFamily="34" charset="0"/>
                <a:cs typeface="Calibri" panose="020F0502020204030204" pitchFamily="34" charset="0"/>
              </a:rPr>
              <a:t>The Department stated: </a:t>
            </a:r>
            <a:r>
              <a:rPr lang="en-US" sz="2050" b="1" i="1" dirty="0">
                <a:latin typeface="Calibri" panose="020F0502020204030204" pitchFamily="34" charset="0"/>
                <a:cs typeface="Calibri" panose="020F0502020204030204" pitchFamily="34" charset="0"/>
              </a:rPr>
              <a:t>“Institutions are not required to assign Perkins Loans to the Department or liquidate their Perkins Loan Revolving Funds due to the wind-down of the Perkins Loan Program.</a:t>
            </a:r>
          </a:p>
          <a:p>
            <a:pPr marL="342900" indent="-342900">
              <a:spcBef>
                <a:spcPts val="600"/>
              </a:spcBef>
              <a:buClr>
                <a:schemeClr val="tx1"/>
              </a:buClr>
              <a:buSzPct val="100000"/>
              <a:buFont typeface="Wingdings" pitchFamily="2" charset="2"/>
              <a:buChar char="§"/>
            </a:pPr>
            <a:r>
              <a:rPr lang="en-US" sz="2050" dirty="0">
                <a:latin typeface="Calibri" panose="020F0502020204030204" pitchFamily="34" charset="0"/>
                <a:cs typeface="Calibri" panose="020F0502020204030204" pitchFamily="34" charset="0"/>
              </a:rPr>
              <a:t>Institutions may choose to liquidate at any time in the future. </a:t>
            </a:r>
            <a:endParaRPr lang="en-US" sz="2050" b="1" i="1" dirty="0">
              <a:latin typeface="Calibri" panose="020F0502020204030204" pitchFamily="34" charset="0"/>
              <a:cs typeface="Calibri" panose="020F0502020204030204" pitchFamily="34" charset="0"/>
            </a:endParaRPr>
          </a:p>
          <a:p>
            <a:pPr marL="342900" indent="-342900">
              <a:spcBef>
                <a:spcPts val="600"/>
              </a:spcBef>
              <a:buClr>
                <a:schemeClr val="tx1"/>
              </a:buClr>
              <a:buSzPct val="100000"/>
              <a:buFont typeface="Wingdings" pitchFamily="2" charset="2"/>
              <a:buChar char="§"/>
            </a:pPr>
            <a:r>
              <a:rPr lang="en-US" sz="2050" dirty="0">
                <a:latin typeface="Calibri" panose="020F0502020204030204" pitchFamily="34" charset="0"/>
                <a:cs typeface="Calibri" panose="020F0502020204030204" pitchFamily="34" charset="0"/>
              </a:rPr>
              <a:t>Institutions may continue to service their Perkins Loans and may assign both non-defaulted and/or defaulted</a:t>
            </a:r>
            <a:r>
              <a:rPr lang="en-US" sz="2050" b="1" dirty="0">
                <a:latin typeface="Calibri" panose="020F0502020204030204" pitchFamily="34" charset="0"/>
                <a:cs typeface="Calibri" panose="020F0502020204030204" pitchFamily="34" charset="0"/>
              </a:rPr>
              <a:t> </a:t>
            </a:r>
            <a:r>
              <a:rPr lang="en-US" sz="2050" dirty="0">
                <a:latin typeface="Calibri" panose="020F0502020204030204" pitchFamily="34" charset="0"/>
                <a:cs typeface="Calibri" panose="020F0502020204030204" pitchFamily="34" charset="0"/>
              </a:rPr>
              <a:t>Perkins Loans to the Department at any time. </a:t>
            </a:r>
          </a:p>
          <a:p>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55464A6-6E53-41B1-80F8-8D55D537F0AC}"/>
              </a:ext>
            </a:extLst>
          </p:cNvPr>
          <p:cNvSpPr>
            <a:spLocks noGrp="1"/>
          </p:cNvSpPr>
          <p:nvPr>
            <p:ph type="sldNum" sz="quarter" idx="12"/>
          </p:nvPr>
        </p:nvSpPr>
        <p:spPr/>
        <p:txBody>
          <a:bodyPr/>
          <a:lstStyle/>
          <a:p>
            <a:fld id="{687D7A59-36E2-48B9-B146-C1E59501F63F}" type="slidenum">
              <a:rPr lang="en-US" smtClean="0"/>
              <a:pPr/>
              <a:t>4</a:t>
            </a:fld>
            <a:endParaRPr lang="en-US"/>
          </a:p>
        </p:txBody>
      </p:sp>
      <p:sp>
        <p:nvSpPr>
          <p:cNvPr id="7" name="object 2">
            <a:extLst>
              <a:ext uri="{FF2B5EF4-FFF2-40B4-BE49-F238E27FC236}">
                <a16:creationId xmlns:a16="http://schemas.microsoft.com/office/drawing/2014/main" id="{C333F44A-9B67-4B31-A2E5-D997A3093FEA}"/>
              </a:ext>
            </a:extLst>
          </p:cNvPr>
          <p:cNvSpPr txBox="1">
            <a:spLocks noGrp="1"/>
          </p:cNvSpPr>
          <p:nvPr>
            <p:ph type="title"/>
          </p:nvPr>
        </p:nvSpPr>
        <p:spPr>
          <a:xfrm>
            <a:off x="480219" y="441914"/>
            <a:ext cx="7983843" cy="808298"/>
          </a:xfrm>
          <a:prstGeom prst="rect">
            <a:avLst/>
          </a:prstGeom>
        </p:spPr>
        <p:txBody>
          <a:bodyPr vert="horz" wrap="square" lIns="0" tIns="15875" rIns="0" bIns="0" rtlCol="0">
            <a:spAutoFit/>
          </a:bodyPr>
          <a:lstStyle/>
          <a:p>
            <a:pPr marL="12065" marR="5080" algn="ctr">
              <a:lnSpc>
                <a:spcPct val="99100"/>
              </a:lnSpc>
              <a:spcBef>
                <a:spcPts val="125"/>
              </a:spcBef>
            </a:pPr>
            <a:r>
              <a:rPr lang="en-US" sz="2600" b="1" spc="-15" dirty="0">
                <a:effectLst/>
                <a:cs typeface="Arial" panose="020B0604020202020204" pitchFamily="34" charset="0"/>
              </a:rPr>
              <a:t>Timeline of the </a:t>
            </a:r>
            <a:r>
              <a:rPr sz="2600" b="1" spc="-15" dirty="0">
                <a:effectLst/>
                <a:cs typeface="Arial" panose="020B0604020202020204" pitchFamily="34" charset="0"/>
              </a:rPr>
              <a:t>Department’s</a:t>
            </a:r>
            <a:r>
              <a:rPr sz="2600" b="1" spc="15" dirty="0">
                <a:effectLst/>
                <a:cs typeface="Arial" panose="020B0604020202020204" pitchFamily="34" charset="0"/>
              </a:rPr>
              <a:t> </a:t>
            </a:r>
            <a:r>
              <a:rPr lang="en-US" sz="2600" b="1" spc="-5" dirty="0">
                <a:effectLst/>
                <a:cs typeface="Arial" panose="020B0604020202020204" pitchFamily="34" charset="0"/>
              </a:rPr>
              <a:t>Guidance on the Wind-Down of</a:t>
            </a:r>
            <a:r>
              <a:rPr sz="2600" b="1" spc="20" dirty="0">
                <a:effectLst/>
                <a:cs typeface="Arial" panose="020B0604020202020204" pitchFamily="34" charset="0"/>
              </a:rPr>
              <a:t> </a:t>
            </a:r>
            <a:r>
              <a:rPr lang="en-US" sz="2600" b="1" spc="-5" dirty="0">
                <a:effectLst/>
                <a:cs typeface="Arial" panose="020B0604020202020204" pitchFamily="34" charset="0"/>
              </a:rPr>
              <a:t>the </a:t>
            </a:r>
            <a:r>
              <a:rPr sz="2600" b="1" spc="-5" dirty="0">
                <a:effectLst/>
                <a:cs typeface="Arial" panose="020B0604020202020204" pitchFamily="34" charset="0"/>
              </a:rPr>
              <a:t>Perkin</a:t>
            </a:r>
            <a:r>
              <a:rPr lang="en-US" sz="2600" b="1" spc="-5" dirty="0">
                <a:effectLst/>
                <a:cs typeface="Arial" panose="020B0604020202020204" pitchFamily="34" charset="0"/>
              </a:rPr>
              <a:t>s Program</a:t>
            </a:r>
            <a:endParaRPr sz="2600" b="1" dirty="0">
              <a:effectLst/>
              <a:highlight>
                <a:srgbClr val="FFFF00"/>
              </a:highlight>
              <a:cs typeface="Arial" panose="020B0604020202020204" pitchFamily="34" charset="0"/>
            </a:endParaRPr>
          </a:p>
        </p:txBody>
      </p:sp>
    </p:spTree>
    <p:extLst>
      <p:ext uri="{BB962C8B-B14F-4D97-AF65-F5344CB8AC3E}">
        <p14:creationId xmlns:p14="http://schemas.microsoft.com/office/powerpoint/2010/main" val="359362162"/>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A5B29-5BAA-45A5-B4AC-B8B318E31B4E}"/>
              </a:ext>
            </a:extLst>
          </p:cNvPr>
          <p:cNvSpPr>
            <a:spLocks noGrp="1"/>
          </p:cNvSpPr>
          <p:nvPr>
            <p:ph idx="1"/>
          </p:nvPr>
        </p:nvSpPr>
        <p:spPr>
          <a:xfrm>
            <a:off x="502920" y="1424024"/>
            <a:ext cx="8183880" cy="47656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Calibri"/>
                <a:ea typeface="+mn-ea"/>
                <a:cs typeface="+mn-cs"/>
                <a:hlinkClick r:id="rId3">
                  <a:extLst>
                    <a:ext uri="{A12FA001-AC4F-418D-AE19-62706E023703}">
                      <ahyp:hlinkClr xmlns:ahyp="http://schemas.microsoft.com/office/drawing/2018/hyperlinkcolor" val="tx"/>
                    </a:ext>
                  </a:extLst>
                </a:hlinkClick>
              </a:rPr>
              <a:t>September 16, 201</a:t>
            </a:r>
            <a:r>
              <a:rPr kumimoji="0" lang="en-US" sz="2400" b="1" i="0" u="sng" strike="noStrike" kern="1200" cap="none" spc="0" normalizeH="0" baseline="0" noProof="0" dirty="0">
                <a:ln>
                  <a:noFill/>
                </a:ln>
                <a:solidFill>
                  <a:prstClr val="black"/>
                </a:solidFill>
                <a:effectLst/>
                <a:uLnTx/>
                <a:uFillTx/>
                <a:latin typeface="Calibri"/>
                <a:ea typeface="+mn-ea"/>
                <a:cs typeface="+mn-cs"/>
              </a:rPr>
              <a:t>9</a:t>
            </a:r>
            <a:r>
              <a:rPr kumimoji="0" lang="en-US" sz="2400" b="1" i="0" u="none" strike="noStrike" kern="1200" cap="none" spc="0" normalizeH="0" baseline="0" noProof="0" dirty="0">
                <a:ln>
                  <a:noFill/>
                </a:ln>
                <a:solidFill>
                  <a:prstClr val="black"/>
                </a:solidFill>
                <a:effectLst/>
                <a:uLnTx/>
                <a:uFillTx/>
                <a:latin typeface="Calibri"/>
                <a:ea typeface="+mn-ea"/>
                <a:cs typeface="+mn-cs"/>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p>
          <a:p>
            <a:pPr marL="347472" marR="0" lvl="0" indent="-347472" algn="l" defTabSz="914400" rtl="0" eaLnBrk="1" fontAlgn="auto" latinLnBrk="0" hangingPunct="1">
              <a:spcBef>
                <a:spcPts val="12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mn-lt"/>
                <a:ea typeface="+mn-ea"/>
                <a:cs typeface="+mn-cs"/>
              </a:rPr>
              <a:t>The Department stated that due to the wind-down of the Perkins Program, the Secretary will require the assignment of all Perkins loans that have been in default for two or more years. </a:t>
            </a:r>
            <a:endParaRPr kumimoji="0" lang="en-US" sz="2050" b="1" i="1" u="none" strike="noStrike" kern="1200" cap="none" spc="0" normalizeH="0" baseline="0" noProof="0" dirty="0">
              <a:ln>
                <a:noFill/>
              </a:ln>
              <a:solidFill>
                <a:prstClr val="black"/>
              </a:solidFill>
              <a:effectLst/>
              <a:uLnTx/>
              <a:uFillTx/>
              <a:latin typeface="+mn-lt"/>
              <a:ea typeface="+mn-ea"/>
              <a:cs typeface="+mn-cs"/>
            </a:endParaRPr>
          </a:p>
          <a:p>
            <a:pPr marL="347472" marR="0" lvl="0" indent="-347472" algn="l" defTabSz="914400" rtl="0" eaLnBrk="1" fontAlgn="auto" latinLnBrk="0" hangingPunct="1">
              <a:spcBef>
                <a:spcPts val="6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mn-lt"/>
                <a:ea typeface="+mn-ea"/>
                <a:cs typeface="+mn-cs"/>
              </a:rPr>
              <a:t>The referenced authority is Section 463(a)(4)(A) of the Higher Education Act of 1965, as amended, which states that if an institution </a:t>
            </a:r>
            <a:r>
              <a:rPr kumimoji="0" lang="en-US" sz="2050" b="1" i="1" u="none" strike="noStrike" kern="1200" cap="none" spc="0" normalizeH="0" baseline="0" noProof="0" dirty="0">
                <a:ln>
                  <a:noFill/>
                </a:ln>
                <a:solidFill>
                  <a:prstClr val="black"/>
                </a:solidFill>
                <a:effectLst/>
                <a:uLnTx/>
                <a:uFillTx/>
                <a:latin typeface="+mn-lt"/>
                <a:ea typeface="+mn-ea"/>
                <a:cs typeface="+mn-cs"/>
              </a:rPr>
              <a:t>knowingly failed to maintain an acceptable collection record</a:t>
            </a:r>
            <a:r>
              <a:rPr kumimoji="0" lang="en-US" sz="2050" b="0" i="0" u="none" strike="noStrike" kern="1200" cap="none" spc="0" normalizeH="0" baseline="0" noProof="0" dirty="0">
                <a:ln>
                  <a:noFill/>
                </a:ln>
                <a:solidFill>
                  <a:prstClr val="black"/>
                </a:solidFill>
                <a:effectLst/>
                <a:uLnTx/>
                <a:uFillTx/>
                <a:latin typeface="+mn-lt"/>
                <a:ea typeface="+mn-ea"/>
                <a:cs typeface="+mn-cs"/>
              </a:rPr>
              <a:t> for a defaulted Federal Perkins Loan, the Secretary may require the institution to assign the loan to the Department of Education without recompense. </a:t>
            </a:r>
          </a:p>
          <a:p>
            <a:pPr marL="347472" marR="0" lvl="0" indent="-347472" algn="l" defTabSz="914400" rtl="0" eaLnBrk="1" fontAlgn="auto" latinLnBrk="0" hangingPunct="1">
              <a:spcBef>
                <a:spcPts val="6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mn-lt"/>
                <a:ea typeface="+mn-ea"/>
                <a:cs typeface="+mn-cs"/>
              </a:rPr>
              <a:t>The Department stated that a lack of payments on a loan equates to failing to maintain an acceptable collection record. </a:t>
            </a:r>
          </a:p>
          <a:p>
            <a:pPr marL="640080" lvl="1"/>
            <a:r>
              <a:rPr lang="en-US" sz="1900" dirty="0">
                <a:latin typeface="+mn-lt"/>
              </a:rPr>
              <a:t>The higher education community strongly disagrees with this interpretation.  </a:t>
            </a:r>
          </a:p>
          <a:p>
            <a:pPr lvl="1"/>
            <a:endParaRPr lang="en-US" dirty="0"/>
          </a:p>
        </p:txBody>
      </p:sp>
      <p:sp>
        <p:nvSpPr>
          <p:cNvPr id="4" name="Slide Number Placeholder 3">
            <a:extLst>
              <a:ext uri="{FF2B5EF4-FFF2-40B4-BE49-F238E27FC236}">
                <a16:creationId xmlns:a16="http://schemas.microsoft.com/office/drawing/2014/main" id="{E90DA05D-75AB-4AAF-B3C0-CDC725F4D540}"/>
              </a:ext>
            </a:extLst>
          </p:cNvPr>
          <p:cNvSpPr>
            <a:spLocks noGrp="1"/>
          </p:cNvSpPr>
          <p:nvPr>
            <p:ph type="sldNum" sz="quarter" idx="12"/>
          </p:nvPr>
        </p:nvSpPr>
        <p:spPr/>
        <p:txBody>
          <a:bodyPr/>
          <a:lstStyle/>
          <a:p>
            <a:fld id="{687D7A59-36E2-48B9-B146-C1E59501F63F}" type="slidenum">
              <a:rPr lang="en-US" smtClean="0"/>
              <a:pPr/>
              <a:t>5</a:t>
            </a:fld>
            <a:endParaRPr lang="en-US"/>
          </a:p>
        </p:txBody>
      </p:sp>
      <p:sp>
        <p:nvSpPr>
          <p:cNvPr id="5" name="object 2">
            <a:extLst>
              <a:ext uri="{FF2B5EF4-FFF2-40B4-BE49-F238E27FC236}">
                <a16:creationId xmlns:a16="http://schemas.microsoft.com/office/drawing/2014/main" id="{0064A664-DBC6-4DED-A2BB-7355D0F63CBD}"/>
              </a:ext>
            </a:extLst>
          </p:cNvPr>
          <p:cNvSpPr txBox="1">
            <a:spLocks noGrp="1"/>
          </p:cNvSpPr>
          <p:nvPr>
            <p:ph type="title"/>
          </p:nvPr>
        </p:nvSpPr>
        <p:spPr>
          <a:xfrm>
            <a:off x="480219" y="441914"/>
            <a:ext cx="7983843" cy="808298"/>
          </a:xfrm>
          <a:prstGeom prst="rect">
            <a:avLst/>
          </a:prstGeom>
        </p:spPr>
        <p:txBody>
          <a:bodyPr vert="horz" wrap="square" lIns="0" tIns="15875" rIns="0" bIns="0" rtlCol="0">
            <a:spAutoFit/>
          </a:bodyPr>
          <a:lstStyle/>
          <a:p>
            <a:pPr marL="12065" marR="5080" algn="ctr">
              <a:lnSpc>
                <a:spcPct val="99100"/>
              </a:lnSpc>
              <a:spcBef>
                <a:spcPts val="125"/>
              </a:spcBef>
            </a:pPr>
            <a:r>
              <a:rPr lang="en-US" sz="2600" b="1" spc="-15" dirty="0">
                <a:effectLst/>
                <a:cs typeface="Arial" panose="020B0604020202020204" pitchFamily="34" charset="0"/>
              </a:rPr>
              <a:t>Timeline of the </a:t>
            </a:r>
            <a:r>
              <a:rPr sz="2600" b="1" spc="-15" dirty="0">
                <a:effectLst/>
                <a:cs typeface="Arial" panose="020B0604020202020204" pitchFamily="34" charset="0"/>
              </a:rPr>
              <a:t>Department’s</a:t>
            </a:r>
            <a:r>
              <a:rPr sz="2600" b="1" spc="15" dirty="0">
                <a:effectLst/>
                <a:cs typeface="Arial" panose="020B0604020202020204" pitchFamily="34" charset="0"/>
              </a:rPr>
              <a:t> </a:t>
            </a:r>
            <a:r>
              <a:rPr lang="en-US" sz="2600" b="1" spc="-5" dirty="0">
                <a:effectLst/>
                <a:cs typeface="Arial" panose="020B0604020202020204" pitchFamily="34" charset="0"/>
              </a:rPr>
              <a:t>Guidance on the Wind-Down of</a:t>
            </a:r>
            <a:r>
              <a:rPr sz="2600" b="1" spc="20" dirty="0">
                <a:effectLst/>
                <a:cs typeface="Arial" panose="020B0604020202020204" pitchFamily="34" charset="0"/>
              </a:rPr>
              <a:t> </a:t>
            </a:r>
            <a:r>
              <a:rPr lang="en-US" sz="2600" b="1" spc="-5" dirty="0">
                <a:effectLst/>
                <a:cs typeface="Arial" panose="020B0604020202020204" pitchFamily="34" charset="0"/>
              </a:rPr>
              <a:t>the </a:t>
            </a:r>
            <a:r>
              <a:rPr sz="2600" b="1" spc="-5" dirty="0">
                <a:effectLst/>
                <a:cs typeface="Arial" panose="020B0604020202020204" pitchFamily="34" charset="0"/>
              </a:rPr>
              <a:t>Perkin</a:t>
            </a:r>
            <a:r>
              <a:rPr lang="en-US" sz="2600" b="1" spc="-5" dirty="0">
                <a:effectLst/>
                <a:cs typeface="Arial" panose="020B0604020202020204" pitchFamily="34" charset="0"/>
              </a:rPr>
              <a:t>s Program</a:t>
            </a:r>
            <a:endParaRPr sz="2600" b="1" dirty="0">
              <a:effectLst/>
              <a:highlight>
                <a:srgbClr val="FFFF00"/>
              </a:highlight>
              <a:cs typeface="Arial" panose="020B0604020202020204" pitchFamily="34" charset="0"/>
            </a:endParaRPr>
          </a:p>
        </p:txBody>
      </p:sp>
    </p:spTree>
    <p:extLst>
      <p:ext uri="{BB962C8B-B14F-4D97-AF65-F5344CB8AC3E}">
        <p14:creationId xmlns:p14="http://schemas.microsoft.com/office/powerpoint/2010/main" val="1040431483"/>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A5B29-5BAA-45A5-B4AC-B8B318E31B4E}"/>
              </a:ext>
            </a:extLst>
          </p:cNvPr>
          <p:cNvSpPr>
            <a:spLocks noGrp="1"/>
          </p:cNvSpPr>
          <p:nvPr>
            <p:ph idx="1"/>
          </p:nvPr>
        </p:nvSpPr>
        <p:spPr>
          <a:xfrm>
            <a:off x="502920" y="1424024"/>
            <a:ext cx="8183880" cy="47656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Calibri"/>
                <a:ea typeface="+mn-ea"/>
                <a:cs typeface="+mn-cs"/>
                <a:hlinkClick r:id="rId3">
                  <a:extLst>
                    <a:ext uri="{A12FA001-AC4F-418D-AE19-62706E023703}">
                      <ahyp:hlinkClr xmlns:ahyp="http://schemas.microsoft.com/office/drawing/2018/hyperlinkcolor" val="tx"/>
                    </a:ext>
                  </a:extLst>
                </a:hlinkClick>
              </a:rPr>
              <a:t>September 201</a:t>
            </a:r>
            <a:r>
              <a:rPr kumimoji="0" lang="en-US" sz="2400" b="1" i="0" u="sng" strike="noStrike" kern="1200" cap="none" spc="0" normalizeH="0" baseline="0" noProof="0" dirty="0">
                <a:ln>
                  <a:noFill/>
                </a:ln>
                <a:solidFill>
                  <a:prstClr val="black"/>
                </a:solidFill>
                <a:effectLst/>
                <a:uLnTx/>
                <a:uFillTx/>
                <a:latin typeface="Calibri"/>
                <a:ea typeface="+mn-ea"/>
                <a:cs typeface="+mn-cs"/>
              </a:rPr>
              <a:t>9 - March 2021</a:t>
            </a:r>
            <a:r>
              <a:rPr kumimoji="0" lang="en-US" sz="2400" b="1" i="0" u="none" strike="noStrike" kern="1200" cap="none" spc="0" normalizeH="0" baseline="0" noProof="0" dirty="0">
                <a:ln>
                  <a:noFill/>
                </a:ln>
                <a:solidFill>
                  <a:prstClr val="black"/>
                </a:solidFill>
                <a:effectLst/>
                <a:uLnTx/>
                <a:uFillTx/>
                <a:latin typeface="Calibri"/>
                <a:ea typeface="+mn-ea"/>
                <a:cs typeface="+mn-cs"/>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p>
          <a:p>
            <a:pPr marL="347472" indent="-347472">
              <a:spcBef>
                <a:spcPts val="1200"/>
              </a:spcBef>
            </a:pPr>
            <a:r>
              <a:rPr lang="en-US" sz="2050" dirty="0">
                <a:latin typeface="+mn-lt"/>
              </a:rPr>
              <a:t>The Department informed schools that they would be notified individually of their obligation to provide documentation of their collection efforts and the deadline by which loans without documentation must be assigned.</a:t>
            </a:r>
          </a:p>
          <a:p>
            <a:pPr marL="342900" marR="0" lvl="0" indent="-342900" algn="l" defTabSz="914400" rtl="0" eaLnBrk="1" fontAlgn="auto" latinLnBrk="0" hangingPunct="1">
              <a:lnSpc>
                <a:spcPct val="100000"/>
              </a:lnSpc>
              <a:spcBef>
                <a:spcPts val="9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mn-lt"/>
                <a:ea typeface="+mn-ea"/>
                <a:cs typeface="+mn-cs"/>
              </a:rPr>
              <a:t>These notices would go to the schools with the highest percentage of defaulted loans first. </a:t>
            </a:r>
          </a:p>
          <a:p>
            <a:pPr marL="800100" marR="0" lvl="1" indent="-274320" algn="l" defTabSz="914400" rtl="0" eaLnBrk="1" fontAlgn="auto" latinLnBrk="0" hangingPunct="1">
              <a:lnSpc>
                <a:spcPct val="100000"/>
              </a:lnSpc>
              <a:spcBef>
                <a:spcPts val="900"/>
              </a:spcBef>
              <a:spcAft>
                <a:spcPts val="0"/>
              </a:spcAft>
              <a:buClrTx/>
              <a:buSzPct val="110000"/>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The first round of notices were sent to 75 schools in </a:t>
            </a:r>
            <a:r>
              <a:rPr kumimoji="0" lang="en-US" sz="1900" b="1" i="0" u="none" strike="noStrike" kern="1200" cap="none" spc="0" normalizeH="0" baseline="0" noProof="0" dirty="0">
                <a:ln>
                  <a:noFill/>
                </a:ln>
                <a:solidFill>
                  <a:prstClr val="black"/>
                </a:solidFill>
                <a:effectLst/>
                <a:uLnTx/>
                <a:uFillTx/>
                <a:latin typeface="Calibri"/>
                <a:ea typeface="+mn-ea"/>
                <a:cs typeface="+mn-cs"/>
              </a:rPr>
              <a:t>February 2020 </a:t>
            </a:r>
          </a:p>
          <a:p>
            <a:pPr marL="800100" marR="0" lvl="1" indent="-274320" algn="l" defTabSz="914400" rtl="0" eaLnBrk="1" fontAlgn="auto" latinLnBrk="0" hangingPunct="1">
              <a:lnSpc>
                <a:spcPct val="100000"/>
              </a:lnSpc>
              <a:spcBef>
                <a:spcPts val="900"/>
              </a:spcBef>
              <a:spcAft>
                <a:spcPts val="0"/>
              </a:spcAft>
              <a:buClrTx/>
              <a:buSzPct val="110000"/>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The second round of notices went to approximately 200 schools in </a:t>
            </a:r>
            <a:r>
              <a:rPr kumimoji="0" lang="en-US" sz="1900" b="1" i="0" u="none" strike="noStrike" kern="1200" cap="none" spc="0" normalizeH="0" baseline="0" noProof="0" dirty="0">
                <a:ln>
                  <a:noFill/>
                </a:ln>
                <a:solidFill>
                  <a:prstClr val="black"/>
                </a:solidFill>
                <a:effectLst/>
                <a:uLnTx/>
                <a:uFillTx/>
                <a:latin typeface="Calibri"/>
                <a:ea typeface="+mn-ea"/>
                <a:cs typeface="+mn-cs"/>
              </a:rPr>
              <a:t>March of 2021</a:t>
            </a:r>
            <a:endParaRPr kumimoji="0" lang="en-US" sz="1900" b="0" i="0" u="none" strike="noStrike" kern="1200" cap="none" spc="0" normalizeH="0" baseline="0" noProof="0" dirty="0">
              <a:ln>
                <a:noFill/>
              </a:ln>
              <a:solidFill>
                <a:prstClr val="black"/>
              </a:solidFill>
              <a:effectLst/>
              <a:uLnTx/>
              <a:uFillTx/>
              <a:latin typeface="Calibri"/>
              <a:ea typeface="+mn-ea"/>
              <a:cs typeface="+mn-cs"/>
            </a:endParaRPr>
          </a:p>
          <a:p>
            <a:pPr marL="1037844" lvl="2" indent="-228600">
              <a:spcBef>
                <a:spcPts val="400"/>
              </a:spcBef>
              <a:buClrTx/>
              <a:buSzPct val="110000"/>
              <a:defRPr/>
            </a:pPr>
            <a:r>
              <a:rPr lang="en-US" sz="1700" dirty="0">
                <a:solidFill>
                  <a:prstClr val="black"/>
                </a:solidFill>
                <a:latin typeface="Calibri"/>
              </a:rPr>
              <a:t>Two SUNY campuses received this notice</a:t>
            </a:r>
            <a:endParaRPr kumimoji="0" lang="en-US" sz="1700" b="0" i="0" u="none" strike="noStrike" kern="1200" cap="none" spc="0" normalizeH="0" baseline="0" noProof="0" dirty="0">
              <a:ln>
                <a:noFill/>
              </a:ln>
              <a:solidFill>
                <a:prstClr val="black"/>
              </a:solidFill>
              <a:effectLst/>
              <a:uLnTx/>
              <a:uFillTx/>
              <a:latin typeface="Calibri"/>
              <a:ea typeface="+mn-ea"/>
              <a:cs typeface="+mn-cs"/>
            </a:endParaRPr>
          </a:p>
          <a:p>
            <a:pPr marL="800100" marR="0" lvl="1" indent="-274320" algn="l" defTabSz="914400" rtl="0" eaLnBrk="1" fontAlgn="auto" latinLnBrk="0" hangingPunct="1">
              <a:lnSpc>
                <a:spcPct val="100000"/>
              </a:lnSpc>
              <a:spcBef>
                <a:spcPts val="900"/>
              </a:spcBef>
              <a:spcAft>
                <a:spcPts val="0"/>
              </a:spcAft>
              <a:buClrTx/>
              <a:buSzPct val="110000"/>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Schools that received notice were provided 90 days to assign all loans in this category that had not made a recent payment</a:t>
            </a:r>
          </a:p>
        </p:txBody>
      </p:sp>
      <p:sp>
        <p:nvSpPr>
          <p:cNvPr id="4" name="Slide Number Placeholder 3">
            <a:extLst>
              <a:ext uri="{FF2B5EF4-FFF2-40B4-BE49-F238E27FC236}">
                <a16:creationId xmlns:a16="http://schemas.microsoft.com/office/drawing/2014/main" id="{E90DA05D-75AB-4AAF-B3C0-CDC725F4D540}"/>
              </a:ext>
            </a:extLst>
          </p:cNvPr>
          <p:cNvSpPr>
            <a:spLocks noGrp="1"/>
          </p:cNvSpPr>
          <p:nvPr>
            <p:ph type="sldNum" sz="quarter" idx="12"/>
          </p:nvPr>
        </p:nvSpPr>
        <p:spPr/>
        <p:txBody>
          <a:bodyPr/>
          <a:lstStyle/>
          <a:p>
            <a:fld id="{687D7A59-36E2-48B9-B146-C1E59501F63F}" type="slidenum">
              <a:rPr lang="en-US" smtClean="0"/>
              <a:pPr/>
              <a:t>6</a:t>
            </a:fld>
            <a:endParaRPr lang="en-US"/>
          </a:p>
        </p:txBody>
      </p:sp>
      <p:sp>
        <p:nvSpPr>
          <p:cNvPr id="5" name="object 2">
            <a:extLst>
              <a:ext uri="{FF2B5EF4-FFF2-40B4-BE49-F238E27FC236}">
                <a16:creationId xmlns:a16="http://schemas.microsoft.com/office/drawing/2014/main" id="{0064A664-DBC6-4DED-A2BB-7355D0F63CBD}"/>
              </a:ext>
            </a:extLst>
          </p:cNvPr>
          <p:cNvSpPr txBox="1">
            <a:spLocks noGrp="1"/>
          </p:cNvSpPr>
          <p:nvPr>
            <p:ph type="title"/>
          </p:nvPr>
        </p:nvSpPr>
        <p:spPr>
          <a:xfrm>
            <a:off x="480219" y="441914"/>
            <a:ext cx="7983843" cy="808298"/>
          </a:xfrm>
          <a:prstGeom prst="rect">
            <a:avLst/>
          </a:prstGeom>
        </p:spPr>
        <p:txBody>
          <a:bodyPr vert="horz" wrap="square" lIns="0" tIns="15875" rIns="0" bIns="0" rtlCol="0">
            <a:spAutoFit/>
          </a:bodyPr>
          <a:lstStyle/>
          <a:p>
            <a:pPr marL="12065" marR="5080" algn="ctr">
              <a:lnSpc>
                <a:spcPct val="99100"/>
              </a:lnSpc>
              <a:spcBef>
                <a:spcPts val="125"/>
              </a:spcBef>
            </a:pPr>
            <a:r>
              <a:rPr lang="en-US" sz="2600" b="1" spc="-15" dirty="0">
                <a:effectLst/>
                <a:cs typeface="Arial" panose="020B0604020202020204" pitchFamily="34" charset="0"/>
              </a:rPr>
              <a:t>Timeline of the </a:t>
            </a:r>
            <a:r>
              <a:rPr sz="2600" b="1" spc="-15" dirty="0">
                <a:effectLst/>
                <a:cs typeface="Arial" panose="020B0604020202020204" pitchFamily="34" charset="0"/>
              </a:rPr>
              <a:t>Department’s</a:t>
            </a:r>
            <a:r>
              <a:rPr sz="2600" b="1" spc="15" dirty="0">
                <a:effectLst/>
                <a:cs typeface="Arial" panose="020B0604020202020204" pitchFamily="34" charset="0"/>
              </a:rPr>
              <a:t> </a:t>
            </a:r>
            <a:r>
              <a:rPr lang="en-US" sz="2600" b="1" spc="-5" dirty="0">
                <a:effectLst/>
                <a:cs typeface="Arial" panose="020B0604020202020204" pitchFamily="34" charset="0"/>
              </a:rPr>
              <a:t>Guidance on the Wind-Down of</a:t>
            </a:r>
            <a:r>
              <a:rPr sz="2600" b="1" spc="20" dirty="0">
                <a:effectLst/>
                <a:cs typeface="Arial" panose="020B0604020202020204" pitchFamily="34" charset="0"/>
              </a:rPr>
              <a:t> </a:t>
            </a:r>
            <a:r>
              <a:rPr lang="en-US" sz="2600" b="1" spc="-5" dirty="0">
                <a:effectLst/>
                <a:cs typeface="Arial" panose="020B0604020202020204" pitchFamily="34" charset="0"/>
              </a:rPr>
              <a:t>the </a:t>
            </a:r>
            <a:r>
              <a:rPr sz="2600" b="1" spc="-5" dirty="0">
                <a:effectLst/>
                <a:cs typeface="Arial" panose="020B0604020202020204" pitchFamily="34" charset="0"/>
              </a:rPr>
              <a:t>Perkin</a:t>
            </a:r>
            <a:r>
              <a:rPr lang="en-US" sz="2600" b="1" spc="-5" dirty="0">
                <a:effectLst/>
                <a:cs typeface="Arial" panose="020B0604020202020204" pitchFamily="34" charset="0"/>
              </a:rPr>
              <a:t>s Program</a:t>
            </a:r>
            <a:endParaRPr sz="2600" b="1" dirty="0">
              <a:effectLst/>
              <a:highlight>
                <a:srgbClr val="FFFF00"/>
              </a:highlight>
              <a:cs typeface="Arial" panose="020B0604020202020204" pitchFamily="34" charset="0"/>
            </a:endParaRPr>
          </a:p>
        </p:txBody>
      </p:sp>
    </p:spTree>
    <p:extLst>
      <p:ext uri="{BB962C8B-B14F-4D97-AF65-F5344CB8AC3E}">
        <p14:creationId xmlns:p14="http://schemas.microsoft.com/office/powerpoint/2010/main" val="4246305863"/>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DBC54-3258-4EB3-9891-D1E3FCF7DB76}"/>
              </a:ext>
            </a:extLst>
          </p:cNvPr>
          <p:cNvSpPr>
            <a:spLocks noGrp="1"/>
          </p:cNvSpPr>
          <p:nvPr>
            <p:ph idx="1"/>
          </p:nvPr>
        </p:nvSpPr>
        <p:spPr>
          <a:xfrm>
            <a:off x="502920" y="1414295"/>
            <a:ext cx="8183880" cy="476567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Calibri"/>
                <a:ea typeface="+mn-ea"/>
                <a:cs typeface="+mn-cs"/>
              </a:rPr>
              <a:t>August 27, 2021</a:t>
            </a:r>
            <a:r>
              <a:rPr kumimoji="0" lang="en-US" sz="2400" b="1" i="0" u="none" strike="noStrike" kern="1200" cap="none" spc="0" normalizeH="0" baseline="0" noProof="0" dirty="0">
                <a:ln>
                  <a:noFill/>
                </a:ln>
                <a:solidFill>
                  <a:prstClr val="black"/>
                </a:solidFill>
                <a:effectLst/>
                <a:uLnTx/>
                <a:uFillTx/>
                <a:latin typeface="Calibri"/>
                <a:ea typeface="+mn-ea"/>
                <a:cs typeface="+mn-cs"/>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ts val="9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mn-cs"/>
              </a:rPr>
              <a:t>The Department decided to cease sending individual notices to the schools based on the highest percentage of defaults and instead sent a blanket notice to all institutions </a:t>
            </a:r>
            <a:r>
              <a:rPr kumimoji="0" lang="en-US" sz="2050" b="1" i="0" u="none" strike="noStrike" kern="1200" cap="none" spc="0" normalizeH="0" baseline="0" noProof="0" dirty="0">
                <a:ln>
                  <a:noFill/>
                </a:ln>
                <a:solidFill>
                  <a:prstClr val="black"/>
                </a:solidFill>
                <a:effectLst/>
                <a:uLnTx/>
                <a:uFillTx/>
                <a:latin typeface="Calibri"/>
                <a:ea typeface="+mn-ea"/>
                <a:cs typeface="+mn-cs"/>
              </a:rPr>
              <a:t>providing a deadline of June 30, 2022</a:t>
            </a:r>
            <a:r>
              <a:rPr kumimoji="0" lang="en-US" sz="2050" b="0" i="0" u="none" strike="noStrike" kern="1200" cap="none" spc="0" normalizeH="0" baseline="0" noProof="0" dirty="0">
                <a:ln>
                  <a:noFill/>
                </a:ln>
                <a:solidFill>
                  <a:prstClr val="black"/>
                </a:solidFill>
                <a:effectLst/>
                <a:uLnTx/>
                <a:uFillTx/>
                <a:latin typeface="Calibri"/>
                <a:ea typeface="+mn-ea"/>
                <a:cs typeface="+mn-cs"/>
              </a:rPr>
              <a:t>, to either assign or purchase all loans that have been in default for more than two years. </a:t>
            </a:r>
          </a:p>
          <a:p>
            <a:pPr marL="342900" marR="0" lvl="0" indent="-342900" algn="l" defTabSz="914400" rtl="0" eaLnBrk="1" fontAlgn="auto" latinLnBrk="0" hangingPunct="1">
              <a:lnSpc>
                <a:spcPct val="100000"/>
              </a:lnSpc>
              <a:spcBef>
                <a:spcPts val="3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mn-cs"/>
              </a:rPr>
              <a:t>If an institution determines that borrowers who have defaulted Perkins Loans are making payments, the institution may notify the Department that documentation showing an acceptable collection record is available upon request.</a:t>
            </a:r>
          </a:p>
          <a:p>
            <a:pPr marL="342900" marR="0" lvl="0" indent="-342900" algn="l" defTabSz="914400" rtl="0" eaLnBrk="1" fontAlgn="auto" latinLnBrk="0" hangingPunct="1">
              <a:lnSpc>
                <a:spcPct val="100000"/>
              </a:lnSpc>
              <a:spcBef>
                <a:spcPts val="3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In this notice, schools were informed that in early 2022, the Department would assess activity regarding a school’s progress in assigning the defaulted loans. Inactivity may result in a warning letter issued to financial aid office and CEO/President.</a:t>
            </a:r>
          </a:p>
          <a:p>
            <a:endParaRPr lang="en-US" dirty="0"/>
          </a:p>
        </p:txBody>
      </p:sp>
      <p:sp>
        <p:nvSpPr>
          <p:cNvPr id="4" name="Slide Number Placeholder 3">
            <a:extLst>
              <a:ext uri="{FF2B5EF4-FFF2-40B4-BE49-F238E27FC236}">
                <a16:creationId xmlns:a16="http://schemas.microsoft.com/office/drawing/2014/main" id="{B9DF8F16-8E81-441C-9082-EF8969AE730B}"/>
              </a:ext>
            </a:extLst>
          </p:cNvPr>
          <p:cNvSpPr>
            <a:spLocks noGrp="1"/>
          </p:cNvSpPr>
          <p:nvPr>
            <p:ph type="sldNum" sz="quarter" idx="12"/>
          </p:nvPr>
        </p:nvSpPr>
        <p:spPr/>
        <p:txBody>
          <a:bodyPr/>
          <a:lstStyle/>
          <a:p>
            <a:fld id="{687D7A59-36E2-48B9-B146-C1E59501F63F}" type="slidenum">
              <a:rPr lang="en-US" smtClean="0"/>
              <a:pPr/>
              <a:t>7</a:t>
            </a:fld>
            <a:endParaRPr lang="en-US"/>
          </a:p>
        </p:txBody>
      </p:sp>
      <p:sp>
        <p:nvSpPr>
          <p:cNvPr id="8" name="object 2">
            <a:extLst>
              <a:ext uri="{FF2B5EF4-FFF2-40B4-BE49-F238E27FC236}">
                <a16:creationId xmlns:a16="http://schemas.microsoft.com/office/drawing/2014/main" id="{E6ED95CD-5D4D-4F17-84C3-08C179A9CF35}"/>
              </a:ext>
            </a:extLst>
          </p:cNvPr>
          <p:cNvSpPr txBox="1">
            <a:spLocks noGrp="1"/>
          </p:cNvSpPr>
          <p:nvPr>
            <p:ph type="title"/>
          </p:nvPr>
        </p:nvSpPr>
        <p:spPr>
          <a:xfrm>
            <a:off x="480219" y="441914"/>
            <a:ext cx="7983843" cy="808298"/>
          </a:xfrm>
          <a:prstGeom prst="rect">
            <a:avLst/>
          </a:prstGeom>
        </p:spPr>
        <p:txBody>
          <a:bodyPr vert="horz" wrap="square" lIns="0" tIns="15875" rIns="0" bIns="0" rtlCol="0">
            <a:spAutoFit/>
          </a:bodyPr>
          <a:lstStyle/>
          <a:p>
            <a:pPr marL="12065" marR="5080" algn="ctr">
              <a:lnSpc>
                <a:spcPct val="99100"/>
              </a:lnSpc>
              <a:spcBef>
                <a:spcPts val="125"/>
              </a:spcBef>
            </a:pPr>
            <a:r>
              <a:rPr lang="en-US" sz="2600" b="1" spc="-15" dirty="0">
                <a:effectLst/>
                <a:cs typeface="Arial" panose="020B0604020202020204" pitchFamily="34" charset="0"/>
              </a:rPr>
              <a:t>Timeline of the </a:t>
            </a:r>
            <a:r>
              <a:rPr sz="2600" b="1" spc="-15" dirty="0">
                <a:effectLst/>
                <a:cs typeface="Arial" panose="020B0604020202020204" pitchFamily="34" charset="0"/>
              </a:rPr>
              <a:t>Department’s</a:t>
            </a:r>
            <a:r>
              <a:rPr sz="2600" b="1" spc="15" dirty="0">
                <a:effectLst/>
                <a:cs typeface="Arial" panose="020B0604020202020204" pitchFamily="34" charset="0"/>
              </a:rPr>
              <a:t> </a:t>
            </a:r>
            <a:r>
              <a:rPr lang="en-US" sz="2600" b="1" spc="-5" dirty="0">
                <a:effectLst/>
                <a:cs typeface="Arial" panose="020B0604020202020204" pitchFamily="34" charset="0"/>
              </a:rPr>
              <a:t>Guidance on the Wind-Down of</a:t>
            </a:r>
            <a:r>
              <a:rPr sz="2600" b="1" spc="20" dirty="0">
                <a:effectLst/>
                <a:cs typeface="Arial" panose="020B0604020202020204" pitchFamily="34" charset="0"/>
              </a:rPr>
              <a:t> </a:t>
            </a:r>
            <a:r>
              <a:rPr lang="en-US" sz="2600" b="1" spc="-5" dirty="0">
                <a:effectLst/>
                <a:cs typeface="Arial" panose="020B0604020202020204" pitchFamily="34" charset="0"/>
              </a:rPr>
              <a:t>the </a:t>
            </a:r>
            <a:r>
              <a:rPr sz="2600" b="1" spc="-5" dirty="0">
                <a:effectLst/>
                <a:cs typeface="Arial" panose="020B0604020202020204" pitchFamily="34" charset="0"/>
              </a:rPr>
              <a:t>Perkin</a:t>
            </a:r>
            <a:r>
              <a:rPr lang="en-US" sz="2600" b="1" spc="-5" dirty="0">
                <a:effectLst/>
                <a:cs typeface="Arial" panose="020B0604020202020204" pitchFamily="34" charset="0"/>
              </a:rPr>
              <a:t>s Program</a:t>
            </a:r>
            <a:endParaRPr sz="2600" b="1" dirty="0">
              <a:effectLst/>
              <a:highlight>
                <a:srgbClr val="FFFF00"/>
              </a:highlight>
              <a:cs typeface="Arial" panose="020B0604020202020204" pitchFamily="34" charset="0"/>
            </a:endParaRPr>
          </a:p>
        </p:txBody>
      </p:sp>
    </p:spTree>
    <p:extLst>
      <p:ext uri="{BB962C8B-B14F-4D97-AF65-F5344CB8AC3E}">
        <p14:creationId xmlns:p14="http://schemas.microsoft.com/office/powerpoint/2010/main" val="849503001"/>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DBC54-3258-4EB3-9891-D1E3FCF7DB76}"/>
              </a:ext>
            </a:extLst>
          </p:cNvPr>
          <p:cNvSpPr>
            <a:spLocks noGrp="1"/>
          </p:cNvSpPr>
          <p:nvPr>
            <p:ph idx="1"/>
          </p:nvPr>
        </p:nvSpPr>
        <p:spPr>
          <a:xfrm>
            <a:off x="502920" y="1404567"/>
            <a:ext cx="8183880" cy="476567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Calibri"/>
                <a:ea typeface="+mn-ea"/>
                <a:cs typeface="+mn-cs"/>
              </a:rPr>
              <a:t>January 26, 2022</a:t>
            </a:r>
            <a:r>
              <a:rPr kumimoji="0" lang="en-US" sz="2400" b="1" i="0" u="none" strike="noStrike" kern="1200" cap="none" spc="0" normalizeH="0" baseline="0" noProof="0" dirty="0">
                <a:ln>
                  <a:noFill/>
                </a:ln>
                <a:solidFill>
                  <a:prstClr val="black"/>
                </a:solidFill>
                <a:effectLst/>
                <a:uLnTx/>
                <a:uFillTx/>
                <a:latin typeface="Calibri"/>
                <a:ea typeface="+mn-ea"/>
                <a:cs typeface="+mn-cs"/>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ts val="9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mn-cs"/>
              </a:rPr>
              <a:t>The Department sent emails to all schools with active Perkins Loan portfolios reminding them of their obligation to assign all loans in default for two or more years by June 30, 2022</a:t>
            </a:r>
          </a:p>
          <a:p>
            <a:pPr marL="342900" marR="0" lvl="0" indent="-342900" algn="l" defTabSz="914400" rtl="0" eaLnBrk="1" fontAlgn="auto" latinLnBrk="0" hangingPunct="1">
              <a:lnSpc>
                <a:spcPct val="100000"/>
              </a:lnSpc>
              <a:spcBef>
                <a:spcPts val="9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mn-cs"/>
              </a:rPr>
              <a:t>This is a portion of one of the emails sent: </a:t>
            </a:r>
            <a:r>
              <a:rPr kumimoji="0" lang="en-US" sz="2050" b="1" i="1" u="none" strike="noStrike" kern="1200" cap="none" spc="0" normalizeH="0" baseline="0" noProof="0" dirty="0">
                <a:ln>
                  <a:noFill/>
                </a:ln>
                <a:solidFill>
                  <a:prstClr val="black"/>
                </a:solidFill>
                <a:effectLst/>
                <a:uLnTx/>
                <a:uFillTx/>
                <a:latin typeface="Calibri"/>
                <a:ea typeface="+mn-ea"/>
                <a:cs typeface="+mn-cs"/>
              </a:rPr>
              <a:t>The Department has assessed all active Perkins loan assignment activity thus far and has determined that your institution has yet to submit any loans for assignment to the Department. Your institution must take immediate action in order to meet the deadline of June 30, 2022.</a:t>
            </a:r>
          </a:p>
          <a:p>
            <a:pPr marL="342900" marR="0" lvl="0" indent="-342900" algn="l" defTabSz="914400" rtl="0" eaLnBrk="1" fontAlgn="auto" latinLnBrk="0" hangingPunct="1">
              <a:lnSpc>
                <a:spcPct val="100000"/>
              </a:lnSpc>
              <a:spcBef>
                <a:spcPts val="900"/>
              </a:spcBef>
              <a:spcAft>
                <a:spcPts val="0"/>
              </a:spcAft>
              <a:buClrTx/>
              <a:buSzPct val="110000"/>
              <a:buFont typeface="Wingdings" pitchFamily="2" charset="2"/>
              <a:buChar char="§"/>
              <a:tabLst/>
              <a:defRPr/>
            </a:pPr>
            <a:r>
              <a:rPr kumimoji="0" lang="en-US" sz="2050" b="0" i="0" u="none" strike="noStrike" kern="1200" cap="none" spc="0" normalizeH="0" baseline="0" noProof="0" dirty="0">
                <a:ln>
                  <a:noFill/>
                </a:ln>
                <a:solidFill>
                  <a:prstClr val="black"/>
                </a:solidFill>
                <a:effectLst/>
                <a:uLnTx/>
                <a:uFillTx/>
                <a:latin typeface="Calibri"/>
                <a:ea typeface="+mn-ea"/>
                <a:cs typeface="+mn-cs"/>
              </a:rPr>
              <a:t>If you are not currently collecting or litigating on these loans, your institution must assign all these defaulted loans to the Department no later than June 30, 2022 as you will be required to report the loans that have been accepted for assignment on your institution’s FISAP.</a:t>
            </a:r>
            <a:endParaRPr kumimoji="0" lang="en-US" sz="2050" b="1" i="1" u="none"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
        <p:nvSpPr>
          <p:cNvPr id="4" name="Slide Number Placeholder 3">
            <a:extLst>
              <a:ext uri="{FF2B5EF4-FFF2-40B4-BE49-F238E27FC236}">
                <a16:creationId xmlns:a16="http://schemas.microsoft.com/office/drawing/2014/main" id="{B9DF8F16-8E81-441C-9082-EF8969AE730B}"/>
              </a:ext>
            </a:extLst>
          </p:cNvPr>
          <p:cNvSpPr>
            <a:spLocks noGrp="1"/>
          </p:cNvSpPr>
          <p:nvPr>
            <p:ph type="sldNum" sz="quarter" idx="12"/>
          </p:nvPr>
        </p:nvSpPr>
        <p:spPr/>
        <p:txBody>
          <a:bodyPr/>
          <a:lstStyle/>
          <a:p>
            <a:fld id="{687D7A59-36E2-48B9-B146-C1E59501F63F}" type="slidenum">
              <a:rPr lang="en-US" smtClean="0"/>
              <a:pPr/>
              <a:t>8</a:t>
            </a:fld>
            <a:endParaRPr lang="en-US"/>
          </a:p>
        </p:txBody>
      </p:sp>
      <p:sp>
        <p:nvSpPr>
          <p:cNvPr id="8" name="object 2">
            <a:extLst>
              <a:ext uri="{FF2B5EF4-FFF2-40B4-BE49-F238E27FC236}">
                <a16:creationId xmlns:a16="http://schemas.microsoft.com/office/drawing/2014/main" id="{E6ED95CD-5D4D-4F17-84C3-08C179A9CF35}"/>
              </a:ext>
            </a:extLst>
          </p:cNvPr>
          <p:cNvSpPr txBox="1">
            <a:spLocks noGrp="1"/>
          </p:cNvSpPr>
          <p:nvPr>
            <p:ph type="title"/>
          </p:nvPr>
        </p:nvSpPr>
        <p:spPr>
          <a:xfrm>
            <a:off x="480219" y="441914"/>
            <a:ext cx="7983843" cy="808298"/>
          </a:xfrm>
          <a:prstGeom prst="rect">
            <a:avLst/>
          </a:prstGeom>
        </p:spPr>
        <p:txBody>
          <a:bodyPr vert="horz" wrap="square" lIns="0" tIns="15875" rIns="0" bIns="0" rtlCol="0">
            <a:spAutoFit/>
          </a:bodyPr>
          <a:lstStyle/>
          <a:p>
            <a:pPr marL="12065" marR="5080" algn="ctr">
              <a:lnSpc>
                <a:spcPct val="99100"/>
              </a:lnSpc>
              <a:spcBef>
                <a:spcPts val="125"/>
              </a:spcBef>
            </a:pPr>
            <a:r>
              <a:rPr lang="en-US" sz="2600" b="1" spc="-15" dirty="0">
                <a:effectLst/>
                <a:cs typeface="Arial" panose="020B0604020202020204" pitchFamily="34" charset="0"/>
              </a:rPr>
              <a:t>Timeline of the </a:t>
            </a:r>
            <a:r>
              <a:rPr sz="2600" b="1" spc="-15" dirty="0">
                <a:effectLst/>
                <a:cs typeface="Arial" panose="020B0604020202020204" pitchFamily="34" charset="0"/>
              </a:rPr>
              <a:t>Department’s</a:t>
            </a:r>
            <a:r>
              <a:rPr sz="2600" b="1" spc="15" dirty="0">
                <a:effectLst/>
                <a:cs typeface="Arial" panose="020B0604020202020204" pitchFamily="34" charset="0"/>
              </a:rPr>
              <a:t> </a:t>
            </a:r>
            <a:r>
              <a:rPr lang="en-US" sz="2600" b="1" spc="-5" dirty="0">
                <a:effectLst/>
                <a:cs typeface="Arial" panose="020B0604020202020204" pitchFamily="34" charset="0"/>
              </a:rPr>
              <a:t>Guidance on the Wind-Down of</a:t>
            </a:r>
            <a:r>
              <a:rPr sz="2600" b="1" spc="20" dirty="0">
                <a:effectLst/>
                <a:cs typeface="Arial" panose="020B0604020202020204" pitchFamily="34" charset="0"/>
              </a:rPr>
              <a:t> </a:t>
            </a:r>
            <a:r>
              <a:rPr lang="en-US" sz="2600" b="1" spc="-5" dirty="0">
                <a:effectLst/>
                <a:cs typeface="Arial" panose="020B0604020202020204" pitchFamily="34" charset="0"/>
              </a:rPr>
              <a:t>the </a:t>
            </a:r>
            <a:r>
              <a:rPr sz="2600" b="1" spc="-5" dirty="0">
                <a:effectLst/>
                <a:cs typeface="Arial" panose="020B0604020202020204" pitchFamily="34" charset="0"/>
              </a:rPr>
              <a:t>Perkin</a:t>
            </a:r>
            <a:r>
              <a:rPr lang="en-US" sz="2600" b="1" spc="-5" dirty="0">
                <a:effectLst/>
                <a:cs typeface="Arial" panose="020B0604020202020204" pitchFamily="34" charset="0"/>
              </a:rPr>
              <a:t>s Program</a:t>
            </a:r>
            <a:endParaRPr sz="2600" b="1" dirty="0">
              <a:effectLst/>
              <a:highlight>
                <a:srgbClr val="FFFF00"/>
              </a:highlight>
              <a:cs typeface="Arial" panose="020B0604020202020204" pitchFamily="34" charset="0"/>
            </a:endParaRPr>
          </a:p>
        </p:txBody>
      </p:sp>
    </p:spTree>
    <p:extLst>
      <p:ext uri="{BB962C8B-B14F-4D97-AF65-F5344CB8AC3E}">
        <p14:creationId xmlns:p14="http://schemas.microsoft.com/office/powerpoint/2010/main" val="2807514138"/>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E63F8-689F-4792-8E3B-B6D6B3C02956}"/>
              </a:ext>
            </a:extLst>
          </p:cNvPr>
          <p:cNvSpPr>
            <a:spLocks noGrp="1"/>
          </p:cNvSpPr>
          <p:nvPr>
            <p:ph type="title"/>
          </p:nvPr>
        </p:nvSpPr>
        <p:spPr>
          <a:xfrm>
            <a:off x="580742" y="211738"/>
            <a:ext cx="7094382" cy="815848"/>
          </a:xfrm>
        </p:spPr>
        <p:txBody>
          <a:bodyPr/>
          <a:lstStyle/>
          <a:p>
            <a:pPr algn="ctr"/>
            <a:r>
              <a:rPr lang="en-US" dirty="0">
                <a:effectLst/>
              </a:rPr>
              <a:t>SLSC Action and Issues</a:t>
            </a:r>
          </a:p>
        </p:txBody>
      </p:sp>
      <p:sp>
        <p:nvSpPr>
          <p:cNvPr id="3" name="Content Placeholder 2">
            <a:extLst>
              <a:ext uri="{FF2B5EF4-FFF2-40B4-BE49-F238E27FC236}">
                <a16:creationId xmlns:a16="http://schemas.microsoft.com/office/drawing/2014/main" id="{7E732CAA-9D16-4B01-B6CE-447BD4847DEE}"/>
              </a:ext>
            </a:extLst>
          </p:cNvPr>
          <p:cNvSpPr>
            <a:spLocks noGrp="1"/>
          </p:cNvSpPr>
          <p:nvPr>
            <p:ph idx="1"/>
          </p:nvPr>
        </p:nvSpPr>
        <p:spPr>
          <a:xfrm>
            <a:off x="480060" y="1011912"/>
            <a:ext cx="8051097" cy="5435904"/>
          </a:xfrm>
        </p:spPr>
        <p:txBody>
          <a:bodyPr>
            <a:noAutofit/>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January 7, 2022:</a:t>
            </a:r>
            <a:r>
              <a:rPr lang="en-US" sz="1800" dirty="0">
                <a:effectLst/>
                <a:latin typeface="Calibri" panose="020F0502020204030204" pitchFamily="34" charset="0"/>
                <a:ea typeface="Calibri" panose="020F0502020204030204" pitchFamily="34" charset="0"/>
              </a:rPr>
              <a:t>  </a:t>
            </a:r>
          </a:p>
          <a:p>
            <a:pPr marL="0" marR="0">
              <a:spcBef>
                <a:spcPts val="600"/>
              </a:spcBef>
              <a:spcAft>
                <a:spcPts val="0"/>
              </a:spcAft>
            </a:pPr>
            <a:r>
              <a:rPr lang="en-US" sz="1600" dirty="0">
                <a:latin typeface="Calibri" panose="020F0502020204030204" pitchFamily="34" charset="0"/>
                <a:ea typeface="Calibri" panose="020F0502020204030204" pitchFamily="34" charset="0"/>
              </a:rPr>
              <a:t>N</a:t>
            </a:r>
            <a:r>
              <a:rPr lang="en-US" sz="1600" dirty="0">
                <a:effectLst/>
                <a:latin typeface="Calibri" panose="020F0502020204030204" pitchFamily="34" charset="0"/>
                <a:ea typeface="Calibri" panose="020F0502020204030204" pitchFamily="34" charset="0"/>
              </a:rPr>
              <a:t>otified the Department that, due to the size of the SUNY portfolio and the lengthy process of getting the judgments assigned, we would not meet the June 30, 2022 deadline. </a:t>
            </a:r>
          </a:p>
          <a:p>
            <a:pPr marL="0" marR="0">
              <a:spcBef>
                <a:spcPts val="600"/>
              </a:spcBef>
              <a:spcAft>
                <a:spcPts val="0"/>
              </a:spcAft>
            </a:pPr>
            <a:r>
              <a:rPr lang="en-US" sz="1600" dirty="0">
                <a:effectLst/>
                <a:latin typeface="Calibri" panose="020F0502020204030204" pitchFamily="34" charset="0"/>
                <a:ea typeface="Calibri" panose="020F0502020204030204" pitchFamily="34" charset="0"/>
              </a:rPr>
              <a:t>Requested an opportunity to fully discuss our situation and plan. They responded that:</a:t>
            </a:r>
            <a:r>
              <a:rPr lang="en-US" sz="1600" i="1" dirty="0">
                <a:effectLst/>
                <a:latin typeface="Calibri" panose="020F0502020204030204" pitchFamily="34" charset="0"/>
                <a:ea typeface="Calibri" panose="020F0502020204030204" pitchFamily="34" charset="0"/>
              </a:rPr>
              <a:t> “Given the challenges SUNY is having, particularly with accounts it must pull back from the state, we can make note of this and weigh this when we assess whether schools have made sufficient effort toward compliance with mandatory assignment.”</a:t>
            </a:r>
            <a:endParaRPr lang="en-US" sz="1600" dirty="0">
              <a:effectLst/>
              <a:latin typeface="Calibri" panose="020F0502020204030204" pitchFamily="34" charset="0"/>
              <a:ea typeface="Calibri" panose="020F0502020204030204" pitchFamily="34" charset="0"/>
            </a:endParaRPr>
          </a:p>
          <a:p>
            <a:pPr marL="0" marR="0" indent="0">
              <a:spcBef>
                <a:spcPts val="1200"/>
              </a:spcBef>
              <a:spcAft>
                <a:spcPts val="0"/>
              </a:spcAft>
              <a:buNone/>
            </a:pPr>
            <a:r>
              <a:rPr lang="en-US" sz="1800" b="1" dirty="0">
                <a:effectLst/>
                <a:latin typeface="Calibri" panose="020F0502020204030204" pitchFamily="34" charset="0"/>
                <a:ea typeface="Calibri" panose="020F0502020204030204" pitchFamily="34" charset="0"/>
              </a:rPr>
              <a:t>January 21, 2022:</a:t>
            </a:r>
            <a:r>
              <a:rPr lang="en-US" sz="1800" dirty="0">
                <a:effectLst/>
                <a:latin typeface="Calibri" panose="020F0502020204030204" pitchFamily="34" charset="0"/>
                <a:ea typeface="Calibri" panose="020F0502020204030204" pitchFamily="34" charset="0"/>
              </a:rPr>
              <a:t> </a:t>
            </a:r>
          </a:p>
          <a:p>
            <a:pPr marL="0" marR="0">
              <a:spcBef>
                <a:spcPts val="600"/>
              </a:spcBef>
              <a:spcAft>
                <a:spcPts val="0"/>
              </a:spcAft>
            </a:pPr>
            <a:r>
              <a:rPr lang="en-US" sz="1600" dirty="0">
                <a:latin typeface="Calibri" panose="020F0502020204030204" pitchFamily="34" charset="0"/>
                <a:ea typeface="Calibri" panose="020F0502020204030204" pitchFamily="34" charset="0"/>
              </a:rPr>
              <a:t>R</a:t>
            </a:r>
            <a:r>
              <a:rPr lang="en-US" sz="1600" dirty="0">
                <a:effectLst/>
                <a:latin typeface="Calibri" panose="020F0502020204030204" pitchFamily="34" charset="0"/>
                <a:ea typeface="Calibri" panose="020F0502020204030204" pitchFamily="34" charset="0"/>
              </a:rPr>
              <a:t>eached out to the OAG and requested the timeframe for them to get the assignment of judgments completed on those Perkins loans in judgment. OAG stated that the best they can do right now is approximately 50 loans per month. </a:t>
            </a:r>
            <a:r>
              <a:rPr lang="en-US" sz="1600" b="1" dirty="0">
                <a:effectLst/>
                <a:latin typeface="Calibri" panose="020F0502020204030204" pitchFamily="34" charset="0"/>
                <a:ea typeface="Calibri" panose="020F0502020204030204" pitchFamily="34" charset="0"/>
              </a:rPr>
              <a:t>With the outstanding number of judgments, that translates to a timeline of over 11 years.</a:t>
            </a:r>
            <a:endParaRPr lang="en-US" sz="1800" b="1" dirty="0">
              <a:effectLst/>
              <a:latin typeface="Calibri" panose="020F0502020204030204" pitchFamily="34" charset="0"/>
              <a:ea typeface="Calibri" panose="020F0502020204030204" pitchFamily="34" charset="0"/>
            </a:endParaRPr>
          </a:p>
          <a:p>
            <a:pPr marL="0" marR="0" indent="0">
              <a:spcBef>
                <a:spcPts val="1200"/>
              </a:spcBef>
              <a:spcAft>
                <a:spcPts val="0"/>
              </a:spcAft>
              <a:buNone/>
            </a:pPr>
            <a:r>
              <a:rPr lang="en-US" sz="1800" b="1" dirty="0">
                <a:effectLst/>
                <a:latin typeface="Calibri" panose="020F0502020204030204" pitchFamily="34" charset="0"/>
                <a:ea typeface="Calibri" panose="020F0502020204030204" pitchFamily="34" charset="0"/>
              </a:rPr>
              <a:t>March 2022:</a:t>
            </a:r>
            <a:r>
              <a:rPr lang="en-US" sz="1800" dirty="0">
                <a:effectLst/>
                <a:latin typeface="Calibri" panose="020F0502020204030204" pitchFamily="34" charset="0"/>
                <a:ea typeface="Calibri" panose="020F0502020204030204" pitchFamily="34" charset="0"/>
              </a:rPr>
              <a:t> </a:t>
            </a:r>
          </a:p>
          <a:p>
            <a:pPr marL="0" marR="0">
              <a:spcBef>
                <a:spcPts val="600"/>
              </a:spcBef>
              <a:spcAft>
                <a:spcPts val="0"/>
              </a:spcAft>
            </a:pPr>
            <a:r>
              <a:rPr lang="en-US" sz="1600" dirty="0">
                <a:effectLst/>
                <a:latin typeface="Calibri" panose="020F0502020204030204" pitchFamily="34" charset="0"/>
                <a:ea typeface="Calibri" panose="020F0502020204030204" pitchFamily="34" charset="0"/>
              </a:rPr>
              <a:t>Submitted a briefing to the UAlbany Counsel’s Office and System Administration’s Counsel informing them of our concerns regarding the deadline and the delay with assigning the judgment accounts. </a:t>
            </a:r>
          </a:p>
          <a:p>
            <a:pPr marL="0" marR="0">
              <a:spcBef>
                <a:spcPts val="600"/>
              </a:spcBef>
              <a:spcAft>
                <a:spcPts val="0"/>
              </a:spcAft>
            </a:pPr>
            <a:r>
              <a:rPr lang="en-US" sz="1600" dirty="0">
                <a:latin typeface="Calibri" panose="020F0502020204030204" pitchFamily="34" charset="0"/>
                <a:ea typeface="Calibri" panose="020F0502020204030204" pitchFamily="34" charset="0"/>
              </a:rPr>
              <a:t>R</a:t>
            </a:r>
            <a:r>
              <a:rPr lang="en-US" sz="1600" dirty="0">
                <a:effectLst/>
                <a:latin typeface="Calibri" panose="020F0502020204030204" pitchFamily="34" charset="0"/>
                <a:ea typeface="Calibri" panose="020F0502020204030204" pitchFamily="34" charset="0"/>
              </a:rPr>
              <a:t>equested they submit a challenge to the Department regarding the requirement to assign the loans as many feel that there is no statutory authority allowing the Department to mandate this. </a:t>
            </a:r>
          </a:p>
        </p:txBody>
      </p:sp>
      <p:sp>
        <p:nvSpPr>
          <p:cNvPr id="4" name="Slide Number Placeholder 3">
            <a:extLst>
              <a:ext uri="{FF2B5EF4-FFF2-40B4-BE49-F238E27FC236}">
                <a16:creationId xmlns:a16="http://schemas.microsoft.com/office/drawing/2014/main" id="{8FC05EF5-8FB7-4A47-9CC5-9ECF86888243}"/>
              </a:ext>
            </a:extLst>
          </p:cNvPr>
          <p:cNvSpPr>
            <a:spLocks noGrp="1"/>
          </p:cNvSpPr>
          <p:nvPr>
            <p:ph type="sldNum" sz="quarter" idx="12"/>
          </p:nvPr>
        </p:nvSpPr>
        <p:spPr/>
        <p:txBody>
          <a:bodyPr/>
          <a:lstStyle/>
          <a:p>
            <a:fld id="{687D7A59-36E2-48B9-B146-C1E59501F63F}" type="slidenum">
              <a:rPr lang="en-US" smtClean="0"/>
              <a:pPr/>
              <a:t>9</a:t>
            </a:fld>
            <a:endParaRPr lang="en-US"/>
          </a:p>
        </p:txBody>
      </p:sp>
    </p:spTree>
    <p:extLst>
      <p:ext uri="{BB962C8B-B14F-4D97-AF65-F5344CB8AC3E}">
        <p14:creationId xmlns:p14="http://schemas.microsoft.com/office/powerpoint/2010/main" val="2530705776"/>
      </p:ext>
    </p:extLst>
  </p:cSld>
  <p:clrMapOvr>
    <a:masterClrMapping/>
  </p:clrMapOvr>
  <p:transition spd="med">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26477</TotalTime>
  <Words>2564</Words>
  <Application>Microsoft Macintosh PowerPoint</Application>
  <PresentationFormat>On-screen Show (4:3)</PresentationFormat>
  <Paragraphs>330</Paragraphs>
  <Slides>31</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System Font Regular</vt:lpstr>
      <vt:lpstr>Arial</vt:lpstr>
      <vt:lpstr>Book Antiqua</vt:lpstr>
      <vt:lpstr>Calibri</vt:lpstr>
      <vt:lpstr>Verdana</vt:lpstr>
      <vt:lpstr>Wingdings</vt:lpstr>
      <vt:lpstr>Wingdings 2</vt:lpstr>
      <vt:lpstr>Aspect</vt:lpstr>
      <vt:lpstr>Worksheet</vt:lpstr>
      <vt:lpstr>PowerPoint Presentation</vt:lpstr>
      <vt:lpstr>  Agenda  </vt:lpstr>
      <vt:lpstr>FEDERAL PERKINS PROGRAM WIND-DOWN</vt:lpstr>
      <vt:lpstr>Timeline of the Department’s Guidance on the Wind-Down of the Perkins Program</vt:lpstr>
      <vt:lpstr>Timeline of the Department’s Guidance on the Wind-Down of the Perkins Program</vt:lpstr>
      <vt:lpstr>Timeline of the Department’s Guidance on the Wind-Down of the Perkins Program</vt:lpstr>
      <vt:lpstr>Timeline of the Department’s Guidance on the Wind-Down of the Perkins Program</vt:lpstr>
      <vt:lpstr>Timeline of the Department’s Guidance on the Wind-Down of the Perkins Program</vt:lpstr>
      <vt:lpstr>SLSC Action and Issues</vt:lpstr>
      <vt:lpstr>COHEAO Action</vt:lpstr>
      <vt:lpstr>COHEAO Action</vt:lpstr>
      <vt:lpstr>PowerPoint Presentation</vt:lpstr>
      <vt:lpstr>Perkins Portfolio Statistics</vt:lpstr>
      <vt:lpstr>CAMPUS-BASED PROGRAMS</vt:lpstr>
      <vt:lpstr>PowerPoint Presentation</vt:lpstr>
      <vt:lpstr>PowerPoint Presentation</vt:lpstr>
      <vt:lpstr>PowerPoint Presentation</vt:lpstr>
      <vt:lpstr>CAMPUS-BASED PROGRAMS</vt:lpstr>
      <vt:lpstr>PowerPoint Presentation</vt:lpstr>
      <vt:lpstr>PowerPoint Presentation</vt:lpstr>
      <vt:lpstr>FEDERAL PELL &amp; TEACH GRANT PROGRAMS</vt:lpstr>
      <vt:lpstr>PowerPoint Presentation</vt:lpstr>
      <vt:lpstr>TEACH Grant Program Data     </vt:lpstr>
      <vt:lpstr> Federal Pell Grant Program Two-Year Expenditure Comparison</vt:lpstr>
      <vt:lpstr>SUNY Pell Grant Program Data March 31, 2022</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SUNY   Student Loan Service Center Update</dc:title>
  <dc:creator>Maria Livolsi</dc:creator>
  <cp:lastModifiedBy>Livolsi, Maria</cp:lastModifiedBy>
  <cp:revision>789</cp:revision>
  <cp:lastPrinted>2021-04-14T18:47:22Z</cp:lastPrinted>
  <dcterms:created xsi:type="dcterms:W3CDTF">2012-04-09T23:03:09Z</dcterms:created>
  <dcterms:modified xsi:type="dcterms:W3CDTF">2022-04-27T15:27:38Z</dcterms:modified>
</cp:coreProperties>
</file>