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8" r:id="rId5"/>
    <p:sldId id="272" r:id="rId6"/>
    <p:sldId id="273" r:id="rId7"/>
    <p:sldId id="262" r:id="rId8"/>
    <p:sldId id="266" r:id="rId9"/>
    <p:sldId id="267" r:id="rId10"/>
    <p:sldId id="276" r:id="rId11"/>
    <p:sldId id="277" r:id="rId12"/>
    <p:sldId id="278" r:id="rId13"/>
    <p:sldId id="274" r:id="rId14"/>
    <p:sldId id="279"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p:restoredTop sz="94762"/>
  </p:normalViewPr>
  <p:slideViewPr>
    <p:cSldViewPr snapToGrid="0" snapToObjects="1">
      <p:cViewPr varScale="1">
        <p:scale>
          <a:sx n="94" d="100"/>
          <a:sy n="94" d="100"/>
        </p:scale>
        <p:origin x="25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797596-2E5D-A648-9D56-B43760903CF3}" type="datetimeFigureOut">
              <a:rPr lang="en-US" smtClean="0"/>
              <a:t>4/25/2022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BC1646-246F-1A4A-9F1A-C1A4DCB7317F}" type="slidenum">
              <a:rPr lang="en-US" smtClean="0"/>
              <a:t>‹#›</a:t>
            </a:fld>
            <a:endParaRPr lang="en-US"/>
          </a:p>
        </p:txBody>
      </p:sp>
    </p:spTree>
    <p:extLst>
      <p:ext uri="{BB962C8B-B14F-4D97-AF65-F5344CB8AC3E}">
        <p14:creationId xmlns:p14="http://schemas.microsoft.com/office/powerpoint/2010/main" val="1946499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BC1646-246F-1A4A-9F1A-C1A4DCB7317F}" type="slidenum">
              <a:rPr lang="en-US" smtClean="0"/>
              <a:t>8</a:t>
            </a:fld>
            <a:endParaRPr lang="en-US"/>
          </a:p>
        </p:txBody>
      </p:sp>
    </p:spTree>
    <p:extLst>
      <p:ext uri="{BB962C8B-B14F-4D97-AF65-F5344CB8AC3E}">
        <p14:creationId xmlns:p14="http://schemas.microsoft.com/office/powerpoint/2010/main" val="2523480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58F28-12E3-2346-8468-5E332CAAE3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9E54A2-3CEA-D64F-BDF1-5C2CF89BB9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1642F2-DA96-4B48-966C-1712BD72AC70}"/>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5" name="Footer Placeholder 4">
            <a:extLst>
              <a:ext uri="{FF2B5EF4-FFF2-40B4-BE49-F238E27FC236}">
                <a16:creationId xmlns:a16="http://schemas.microsoft.com/office/drawing/2014/main" id="{09698E33-77B4-8440-BDDC-85C7288362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CD32F3-0ED7-E04C-85E3-F18102581E71}"/>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3277005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579CE-6C58-3342-A1D4-8F6B3C38E0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42EFEC-5848-4748-89E1-E06FB4F247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E7F53D-E482-CC46-91CA-DCECE43CF5CD}"/>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5" name="Footer Placeholder 4">
            <a:extLst>
              <a:ext uri="{FF2B5EF4-FFF2-40B4-BE49-F238E27FC236}">
                <a16:creationId xmlns:a16="http://schemas.microsoft.com/office/drawing/2014/main" id="{30F173DF-FA0A-784E-B88F-4117FF194A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9E67CE-8B2D-FF45-B20B-90E1F69CF513}"/>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146649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C0185A-8750-7D49-995C-97212AD630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0A6BCE-4049-FD49-8A07-D29BD44229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639774-9B12-3345-9F2A-86977C70C9D7}"/>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5" name="Footer Placeholder 4">
            <a:extLst>
              <a:ext uri="{FF2B5EF4-FFF2-40B4-BE49-F238E27FC236}">
                <a16:creationId xmlns:a16="http://schemas.microsoft.com/office/drawing/2014/main" id="{4D938FC2-D326-264B-A117-CEB090C189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87C95C-6D5B-0540-A2E4-732FD528A6A7}"/>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319423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C6AE8-4C38-5642-A29A-76652C1BB4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F1A3F8-9FBC-A544-9F3C-423BF0AE09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BE0B57-3748-0742-A518-EE3FB791CF4B}"/>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5" name="Footer Placeholder 4">
            <a:extLst>
              <a:ext uri="{FF2B5EF4-FFF2-40B4-BE49-F238E27FC236}">
                <a16:creationId xmlns:a16="http://schemas.microsoft.com/office/drawing/2014/main" id="{E01F804F-884B-954F-8038-5822E4FC7F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1FE475-94DB-3441-A191-0B20DF1DC402}"/>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2749112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21C42-1CF5-614B-81F4-D92CE5C2BE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4C5979-34E4-F04E-990E-20ADAFC2C8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C66926-B1C5-1948-9F65-207F70DC21AF}"/>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5" name="Footer Placeholder 4">
            <a:extLst>
              <a:ext uri="{FF2B5EF4-FFF2-40B4-BE49-F238E27FC236}">
                <a16:creationId xmlns:a16="http://schemas.microsoft.com/office/drawing/2014/main" id="{FC1FD53C-CBF2-CF4B-AF34-4FAF8EF533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EC4400-66F7-6041-9F65-775E3F702748}"/>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3868023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84AFB-8F5D-AE4C-8111-8E206AB4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3844A3-FC0F-A249-9056-963BE5B4D7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008978-AC6F-4549-BD4C-33EAA349F2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0848CB-F251-614F-988A-B3654DC6B493}"/>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6" name="Footer Placeholder 5">
            <a:extLst>
              <a:ext uri="{FF2B5EF4-FFF2-40B4-BE49-F238E27FC236}">
                <a16:creationId xmlns:a16="http://schemas.microsoft.com/office/drawing/2014/main" id="{F451F20D-3B44-B14C-8813-9836981FE7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F6DCD8-AC3E-D94C-8355-111C85A1ECAA}"/>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394792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14B95-C19F-6B4E-9C62-51076B8B8D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8B49BB-A0D4-DE43-BB16-B35A236B28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8E2B65-A596-0E45-BFB8-51E87DC8D3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B6EDC8-E086-3A49-9703-13BC8C137A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73776D-9DAB-C24C-A0A3-E9E963935F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072B0D-78CE-8949-85CC-2ED7757763D9}"/>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8" name="Footer Placeholder 7">
            <a:extLst>
              <a:ext uri="{FF2B5EF4-FFF2-40B4-BE49-F238E27FC236}">
                <a16:creationId xmlns:a16="http://schemas.microsoft.com/office/drawing/2014/main" id="{6628B343-74C5-F04C-9150-07E5B98D4A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B6B707-4AC7-AB43-B5AF-B840B22EA012}"/>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4103010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1EB91-BAAB-D444-B955-82D8FF5940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4E3B7E-E68E-5C48-9EAB-35FEA82A6D40}"/>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4" name="Footer Placeholder 3">
            <a:extLst>
              <a:ext uri="{FF2B5EF4-FFF2-40B4-BE49-F238E27FC236}">
                <a16:creationId xmlns:a16="http://schemas.microsoft.com/office/drawing/2014/main" id="{360B88CC-9599-BB4A-A70D-18A2E89070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69E7BD-C751-8F4B-BC2F-6A107CC1F564}"/>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3930881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DEBFC1-7AF0-F04E-B50D-8B334268027E}"/>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3" name="Footer Placeholder 2">
            <a:extLst>
              <a:ext uri="{FF2B5EF4-FFF2-40B4-BE49-F238E27FC236}">
                <a16:creationId xmlns:a16="http://schemas.microsoft.com/office/drawing/2014/main" id="{322D6BC3-6F66-784C-94DD-BB108C471C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E8134A-C3EA-9540-9873-8F73E3A85C81}"/>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355844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187A3-FDD6-F047-89DC-FFE35E88CC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0D2E0C-918D-F14A-B2F1-34DB0BE099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D19478-D8FC-8540-B1DE-D9776EA31C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3E1157-D5C7-384F-AE06-F4E87DE55DBF}"/>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6" name="Footer Placeholder 5">
            <a:extLst>
              <a:ext uri="{FF2B5EF4-FFF2-40B4-BE49-F238E27FC236}">
                <a16:creationId xmlns:a16="http://schemas.microsoft.com/office/drawing/2014/main" id="{9F9A2FBF-782B-534C-A02F-F271475640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E7255E-5275-4348-9DCC-BEC02BEFF524}"/>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1751312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AFF70-8336-4046-BFFD-289949E25B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7F3680-683A-1E46-A4EE-10A07D3CA1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01DC8B-2066-A74C-9445-1DD268851B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F58219-F995-6C45-9DBB-54951E26A99C}"/>
              </a:ext>
            </a:extLst>
          </p:cNvPr>
          <p:cNvSpPr>
            <a:spLocks noGrp="1"/>
          </p:cNvSpPr>
          <p:nvPr>
            <p:ph type="dt" sz="half" idx="10"/>
          </p:nvPr>
        </p:nvSpPr>
        <p:spPr/>
        <p:txBody>
          <a:bodyPr/>
          <a:lstStyle/>
          <a:p>
            <a:fld id="{4450888D-4A71-2541-BE8B-529F9732D0D8}" type="datetimeFigureOut">
              <a:rPr lang="en-US" smtClean="0"/>
              <a:t>4/25/2022</a:t>
            </a:fld>
            <a:endParaRPr lang="en-US"/>
          </a:p>
        </p:txBody>
      </p:sp>
      <p:sp>
        <p:nvSpPr>
          <p:cNvPr id="6" name="Footer Placeholder 5">
            <a:extLst>
              <a:ext uri="{FF2B5EF4-FFF2-40B4-BE49-F238E27FC236}">
                <a16:creationId xmlns:a16="http://schemas.microsoft.com/office/drawing/2014/main" id="{192B04B2-B36F-8349-A0A1-8F4D3D6668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7BDC62-7C92-4641-83BB-B96079061FC8}"/>
              </a:ext>
            </a:extLst>
          </p:cNvPr>
          <p:cNvSpPr>
            <a:spLocks noGrp="1"/>
          </p:cNvSpPr>
          <p:nvPr>
            <p:ph type="sldNum" sz="quarter" idx="12"/>
          </p:nvPr>
        </p:nvSpPr>
        <p:spPr/>
        <p:txBody>
          <a:bodyPr/>
          <a:lstStyle/>
          <a:p>
            <a:fld id="{A22CEB7F-075A-8C47-A3DF-D00F49FF392B}" type="slidenum">
              <a:rPr lang="en-US" smtClean="0"/>
              <a:t>‹#›</a:t>
            </a:fld>
            <a:endParaRPr lang="en-US"/>
          </a:p>
        </p:txBody>
      </p:sp>
    </p:spTree>
    <p:extLst>
      <p:ext uri="{BB962C8B-B14F-4D97-AF65-F5344CB8AC3E}">
        <p14:creationId xmlns:p14="http://schemas.microsoft.com/office/powerpoint/2010/main" val="3347717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FD5E0F-94CE-AB49-B139-C62CE75B8A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617A46-1791-D745-B0A3-EEFCED6127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DC2DB2-0886-7B48-A6F3-BF7FC8C288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50888D-4A71-2541-BE8B-529F9732D0D8}" type="datetimeFigureOut">
              <a:rPr lang="en-US" smtClean="0"/>
              <a:t>4/25/2022</a:t>
            </a:fld>
            <a:endParaRPr lang="en-US"/>
          </a:p>
        </p:txBody>
      </p:sp>
      <p:sp>
        <p:nvSpPr>
          <p:cNvPr id="5" name="Footer Placeholder 4">
            <a:extLst>
              <a:ext uri="{FF2B5EF4-FFF2-40B4-BE49-F238E27FC236}">
                <a16:creationId xmlns:a16="http://schemas.microsoft.com/office/drawing/2014/main" id="{CD491CAB-8B90-B745-93D7-50094F1C2A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911977-B5CB-2A4B-ADE2-C2BF40909A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CEB7F-075A-8C47-A3DF-D00F49FF392B}" type="slidenum">
              <a:rPr lang="en-US" smtClean="0"/>
              <a:t>‹#›</a:t>
            </a:fld>
            <a:endParaRPr lang="en-US"/>
          </a:p>
        </p:txBody>
      </p:sp>
    </p:spTree>
    <p:extLst>
      <p:ext uri="{BB962C8B-B14F-4D97-AF65-F5344CB8AC3E}">
        <p14:creationId xmlns:p14="http://schemas.microsoft.com/office/powerpoint/2010/main" val="2789739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8.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8.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66E6E26-58A1-8B40-9B06-138B9F78E0F8}"/>
              </a:ext>
            </a:extLst>
          </p:cNvPr>
          <p:cNvSpPr/>
          <p:nvPr/>
        </p:nvSpPr>
        <p:spPr>
          <a:xfrm>
            <a:off x="0" y="-28599"/>
            <a:ext cx="12192000" cy="6858000"/>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sp>
        <p:nvSpPr>
          <p:cNvPr id="16" name="Rectangle 1">
            <a:extLst>
              <a:ext uri="{FF2B5EF4-FFF2-40B4-BE49-F238E27FC236}">
                <a16:creationId xmlns:a16="http://schemas.microsoft.com/office/drawing/2014/main" id="{3A5B3F21-D483-A545-AFF5-83AD410F3A1B}"/>
              </a:ext>
            </a:extLst>
          </p:cNvPr>
          <p:cNvSpPr>
            <a:spLocks/>
          </p:cNvSpPr>
          <p:nvPr/>
        </p:nvSpPr>
        <p:spPr bwMode="auto">
          <a:xfrm>
            <a:off x="7946340" y="10264553"/>
            <a:ext cx="2427396"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US" sz="1500" spc="113" dirty="0">
                <a:solidFill>
                  <a:schemeClr val="bg1"/>
                </a:solidFill>
                <a:latin typeface="Lato" charset="0"/>
                <a:ea typeface="Lato" charset="0"/>
                <a:cs typeface="Lato" charset="0"/>
                <a:sym typeface="Bebas Neue" charset="0"/>
              </a:rPr>
              <a:t>Presented by John Lenny</a:t>
            </a:r>
            <a:endParaRPr lang="en-US" sz="2401" spc="113" dirty="0">
              <a:solidFill>
                <a:schemeClr val="bg1"/>
              </a:solidFill>
              <a:latin typeface="Lato" charset="0"/>
              <a:ea typeface="Lato" charset="0"/>
              <a:cs typeface="Lato" charset="0"/>
              <a:sym typeface="Bebas Neue" charset="0"/>
            </a:endParaRPr>
          </a:p>
        </p:txBody>
      </p:sp>
      <p:sp>
        <p:nvSpPr>
          <p:cNvPr id="17" name="Rectangle 1">
            <a:extLst>
              <a:ext uri="{FF2B5EF4-FFF2-40B4-BE49-F238E27FC236}">
                <a16:creationId xmlns:a16="http://schemas.microsoft.com/office/drawing/2014/main" id="{9B3545DC-BAD4-3C44-A46D-1D214F845DDB}"/>
              </a:ext>
            </a:extLst>
          </p:cNvPr>
          <p:cNvSpPr>
            <a:spLocks/>
          </p:cNvSpPr>
          <p:nvPr/>
        </p:nvSpPr>
        <p:spPr bwMode="auto">
          <a:xfrm>
            <a:off x="355726" y="1654778"/>
            <a:ext cx="11289032" cy="13542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US" sz="4400" b="1" spc="113" dirty="0" smtClean="0">
                <a:solidFill>
                  <a:schemeClr val="bg1"/>
                </a:solidFill>
                <a:latin typeface="Arial" panose="020B0604020202020204" pitchFamily="34" charset="0"/>
                <a:ea typeface="ＭＳ Ｐゴシック" charset="0"/>
                <a:cs typeface="Arial" panose="020B0604020202020204" pitchFamily="34" charset="0"/>
                <a:sym typeface="Bebas Neue" charset="0"/>
              </a:rPr>
              <a:t>SUNY System Administration Update</a:t>
            </a:r>
          </a:p>
          <a:p>
            <a:pPr algn="ctr"/>
            <a:r>
              <a:rPr lang="en-US" sz="4400" b="1" spc="113" dirty="0" smtClean="0">
                <a:solidFill>
                  <a:schemeClr val="bg1"/>
                </a:solidFill>
                <a:latin typeface="Arial" panose="020B0604020202020204" pitchFamily="34" charset="0"/>
                <a:ea typeface="ＭＳ Ｐゴシック" charset="0"/>
                <a:cs typeface="Arial" panose="020B0604020202020204" pitchFamily="34" charset="0"/>
                <a:sym typeface="Bebas Neue" charset="0"/>
              </a:rPr>
              <a:t>SUNYFAP Spring 2022 </a:t>
            </a:r>
            <a:endParaRPr lang="en-US" sz="4400" b="1" spc="113" dirty="0">
              <a:solidFill>
                <a:schemeClr val="bg1"/>
              </a:solidFill>
              <a:latin typeface="Arial" panose="020B0604020202020204" pitchFamily="34" charset="0"/>
              <a:ea typeface="ＭＳ Ｐゴシック" charset="0"/>
              <a:cs typeface="Arial" panose="020B0604020202020204" pitchFamily="34" charset="0"/>
              <a:sym typeface="Bebas Neue" charset="0"/>
            </a:endParaRPr>
          </a:p>
        </p:txBody>
      </p:sp>
      <p:sp>
        <p:nvSpPr>
          <p:cNvPr id="20" name="Rectangle 1">
            <a:extLst>
              <a:ext uri="{FF2B5EF4-FFF2-40B4-BE49-F238E27FC236}">
                <a16:creationId xmlns:a16="http://schemas.microsoft.com/office/drawing/2014/main" id="{CCAD17D3-708F-EA48-A7BE-00EFCBEFDAF2}"/>
              </a:ext>
            </a:extLst>
          </p:cNvPr>
          <p:cNvSpPr>
            <a:spLocks/>
          </p:cNvSpPr>
          <p:nvPr/>
        </p:nvSpPr>
        <p:spPr bwMode="auto">
          <a:xfrm>
            <a:off x="1596686" y="444703"/>
            <a:ext cx="4210640"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US" sz="2000" spc="113" dirty="0">
                <a:solidFill>
                  <a:schemeClr val="bg1"/>
                </a:solidFill>
                <a:latin typeface="Arial" panose="020B0604020202020204" pitchFamily="34" charset="0"/>
                <a:ea typeface="Lato Light" charset="0"/>
                <a:cs typeface="Arial" panose="020B0604020202020204" pitchFamily="34" charset="0"/>
                <a:sym typeface="Bebas Neue" charset="0"/>
              </a:rPr>
              <a:t>The State University of New York</a:t>
            </a:r>
          </a:p>
        </p:txBody>
      </p:sp>
      <p:sp>
        <p:nvSpPr>
          <p:cNvPr id="21" name="Shape 2904">
            <a:extLst>
              <a:ext uri="{FF2B5EF4-FFF2-40B4-BE49-F238E27FC236}">
                <a16:creationId xmlns:a16="http://schemas.microsoft.com/office/drawing/2014/main" id="{2152831F-4E24-414C-98C1-8012EAB36F52}"/>
              </a:ext>
            </a:extLst>
          </p:cNvPr>
          <p:cNvSpPr/>
          <p:nvPr/>
        </p:nvSpPr>
        <p:spPr>
          <a:xfrm rot="5400000">
            <a:off x="5341802" y="-279401"/>
            <a:ext cx="7359604" cy="7359604"/>
          </a:xfrm>
          <a:custGeom>
            <a:avLst/>
            <a:gdLst/>
            <a:ahLst/>
            <a:cxnLst>
              <a:cxn ang="0">
                <a:pos x="wd2" y="hd2"/>
              </a:cxn>
              <a:cxn ang="5400000">
                <a:pos x="wd2" y="hd2"/>
              </a:cxn>
              <a:cxn ang="10800000">
                <a:pos x="wd2" y="hd2"/>
              </a:cxn>
              <a:cxn ang="16200000">
                <a:pos x="wd2" y="hd2"/>
              </a:cxn>
            </a:cxnLst>
            <a:rect l="0" t="0" r="r" b="b"/>
            <a:pathLst>
              <a:path w="21600" h="21600" extrusionOk="0">
                <a:moveTo>
                  <a:pt x="11147" y="7017"/>
                </a:moveTo>
                <a:cubicBezTo>
                  <a:pt x="11058" y="6927"/>
                  <a:pt x="10935" y="6873"/>
                  <a:pt x="10800" y="6873"/>
                </a:cubicBezTo>
                <a:cubicBezTo>
                  <a:pt x="10665" y="6873"/>
                  <a:pt x="10542" y="6927"/>
                  <a:pt x="10453" y="7017"/>
                </a:cubicBezTo>
                <a:lnTo>
                  <a:pt x="5053" y="11926"/>
                </a:lnTo>
                <a:cubicBezTo>
                  <a:pt x="4964" y="12015"/>
                  <a:pt x="4909" y="12138"/>
                  <a:pt x="4909" y="12273"/>
                </a:cubicBezTo>
                <a:cubicBezTo>
                  <a:pt x="4909" y="12544"/>
                  <a:pt x="5129" y="12764"/>
                  <a:pt x="5400" y="12764"/>
                </a:cubicBezTo>
                <a:cubicBezTo>
                  <a:pt x="5535" y="12764"/>
                  <a:pt x="5658" y="12709"/>
                  <a:pt x="5747" y="12620"/>
                </a:cubicBezTo>
                <a:lnTo>
                  <a:pt x="10800" y="8026"/>
                </a:lnTo>
                <a:lnTo>
                  <a:pt x="15853" y="12620"/>
                </a:lnTo>
                <a:cubicBezTo>
                  <a:pt x="15942" y="12709"/>
                  <a:pt x="16065" y="12764"/>
                  <a:pt x="16200" y="12764"/>
                </a:cubicBezTo>
                <a:cubicBezTo>
                  <a:pt x="16471" y="12764"/>
                  <a:pt x="16691" y="12544"/>
                  <a:pt x="16691" y="12273"/>
                </a:cubicBezTo>
                <a:cubicBezTo>
                  <a:pt x="16691" y="12138"/>
                  <a:pt x="16636" y="12015"/>
                  <a:pt x="16547" y="11926"/>
                </a:cubicBezTo>
                <a:cubicBezTo>
                  <a:pt x="16547" y="11926"/>
                  <a:pt x="11147" y="7017"/>
                  <a:pt x="11147" y="7017"/>
                </a:cubicBezTo>
                <a:close/>
                <a:moveTo>
                  <a:pt x="10800" y="20618"/>
                </a:moveTo>
                <a:cubicBezTo>
                  <a:pt x="5377" y="20618"/>
                  <a:pt x="982" y="16223"/>
                  <a:pt x="982" y="10800"/>
                </a:cubicBezTo>
                <a:cubicBezTo>
                  <a:pt x="982" y="5377"/>
                  <a:pt x="5377" y="982"/>
                  <a:pt x="10800" y="982"/>
                </a:cubicBezTo>
                <a:cubicBezTo>
                  <a:pt x="16222" y="982"/>
                  <a:pt x="20618" y="5377"/>
                  <a:pt x="20618" y="10800"/>
                </a:cubicBezTo>
                <a:cubicBezTo>
                  <a:pt x="20618" y="16223"/>
                  <a:pt x="16222"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path>
            </a:pathLst>
          </a:custGeom>
          <a:solidFill>
            <a:schemeClr val="bg1">
              <a:alpha val="5000"/>
            </a:schemeClr>
          </a:solidFill>
          <a:ln w="12700">
            <a:miter lim="400000"/>
          </a:ln>
        </p:spPr>
        <p:txBody>
          <a:bodyPr lIns="28575" tIns="28575" rIns="28575" bIns="28575" anchor="ctr"/>
          <a:lstStyle/>
          <a:p>
            <a:pPr defTabSz="34289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50" dirty="0">
              <a:latin typeface="Source Sans Pro Regular" charset="0"/>
              <a:ea typeface="Source Sans Pro Regular" charset="0"/>
              <a:cs typeface="Source Sans Pro Regular" charset="0"/>
            </a:endParaRPr>
          </a:p>
        </p:txBody>
      </p:sp>
      <p:sp>
        <p:nvSpPr>
          <p:cNvPr id="22" name="Rectangle 1">
            <a:extLst>
              <a:ext uri="{FF2B5EF4-FFF2-40B4-BE49-F238E27FC236}">
                <a16:creationId xmlns:a16="http://schemas.microsoft.com/office/drawing/2014/main" id="{CA93E61E-ACBC-A941-95D2-293E07C674C9}"/>
              </a:ext>
            </a:extLst>
          </p:cNvPr>
          <p:cNvSpPr>
            <a:spLocks/>
          </p:cNvSpPr>
          <p:nvPr/>
        </p:nvSpPr>
        <p:spPr bwMode="auto">
          <a:xfrm>
            <a:off x="594831" y="4354349"/>
            <a:ext cx="7669151" cy="2710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nchor="ctr">
            <a:spAutoFit/>
          </a:bodyPr>
          <a:lstStyle/>
          <a:p>
            <a:r>
              <a:rPr lang="en-US" sz="2800" b="1" spc="113" dirty="0" smtClean="0">
                <a:solidFill>
                  <a:schemeClr val="bg1"/>
                </a:solidFill>
                <a:latin typeface="Arial" panose="020B0604020202020204" pitchFamily="34" charset="0"/>
                <a:ea typeface="ＭＳ Ｐゴシック" charset="0"/>
                <a:cs typeface="Arial" panose="020B0604020202020204" pitchFamily="34" charset="0"/>
                <a:sym typeface="Bebas Neue" charset="0"/>
              </a:rPr>
              <a:t>Patricia Thompson, Asst. Vice Chancellor</a:t>
            </a:r>
          </a:p>
          <a:p>
            <a:r>
              <a:rPr lang="en-US" sz="2800" b="1" spc="113" dirty="0" smtClean="0">
                <a:solidFill>
                  <a:schemeClr val="bg1"/>
                </a:solidFill>
                <a:latin typeface="Arial" panose="020B0604020202020204" pitchFamily="34" charset="0"/>
                <a:ea typeface="ＭＳ Ｐゴシック" charset="0"/>
                <a:cs typeface="Arial" panose="020B0604020202020204" pitchFamily="34" charset="0"/>
                <a:sym typeface="Bebas Neue" charset="0"/>
              </a:rPr>
              <a:t>Erika Terwilliger, Director</a:t>
            </a:r>
          </a:p>
          <a:p>
            <a:r>
              <a:rPr lang="en-US" b="1" spc="113" dirty="0" smtClean="0">
                <a:solidFill>
                  <a:schemeClr val="bg1"/>
                </a:solidFill>
                <a:latin typeface="Arial" panose="020B0604020202020204" pitchFamily="34" charset="0"/>
                <a:ea typeface="ＭＳ Ｐゴシック" charset="0"/>
                <a:cs typeface="Arial" panose="020B0604020202020204" pitchFamily="34" charset="0"/>
                <a:sym typeface="Bebas Neue" charset="0"/>
              </a:rPr>
              <a:t>Office of Student Financial Aid Services</a:t>
            </a:r>
          </a:p>
          <a:p>
            <a:r>
              <a:rPr lang="en-US" b="1" spc="113" dirty="0" smtClean="0">
                <a:solidFill>
                  <a:schemeClr val="bg1"/>
                </a:solidFill>
                <a:latin typeface="Arial" panose="020B0604020202020204" pitchFamily="34" charset="0"/>
                <a:ea typeface="ＭＳ Ｐゴシック" charset="0"/>
                <a:cs typeface="Arial" panose="020B0604020202020204" pitchFamily="34" charset="0"/>
                <a:sym typeface="Bebas Neue" charset="0"/>
              </a:rPr>
              <a:t>SUNY System Administration</a:t>
            </a:r>
          </a:p>
          <a:p>
            <a:pPr algn="ctr">
              <a:lnSpc>
                <a:spcPts val="10128"/>
              </a:lnSpc>
            </a:pPr>
            <a:endParaRPr lang="en-US" sz="2800" b="1" spc="113" dirty="0">
              <a:solidFill>
                <a:schemeClr val="bg1"/>
              </a:solidFill>
              <a:latin typeface="Arial" panose="020B0604020202020204" pitchFamily="34" charset="0"/>
              <a:ea typeface="ＭＳ Ｐゴシック" charset="0"/>
              <a:cs typeface="Arial" panose="020B0604020202020204" pitchFamily="34" charset="0"/>
              <a:sym typeface="Bebas Neue" charset="0"/>
            </a:endParaRPr>
          </a:p>
        </p:txBody>
      </p:sp>
      <p:pic>
        <p:nvPicPr>
          <p:cNvPr id="29" name="Picture 28">
            <a:extLst>
              <a:ext uri="{FF2B5EF4-FFF2-40B4-BE49-F238E27FC236}">
                <a16:creationId xmlns:a16="http://schemas.microsoft.com/office/drawing/2014/main" id="{B2E90F2A-F391-4543-977B-0E789281E0DE}"/>
              </a:ext>
            </a:extLst>
          </p:cNvPr>
          <p:cNvPicPr>
            <a:picLocks noChangeAspect="1"/>
          </p:cNvPicPr>
          <p:nvPr/>
        </p:nvPicPr>
        <p:blipFill rotWithShape="1">
          <a:blip r:embed="rId2"/>
          <a:srcRect r="49274"/>
          <a:stretch/>
        </p:blipFill>
        <p:spPr>
          <a:xfrm>
            <a:off x="355726" y="247869"/>
            <a:ext cx="1201711" cy="1151724"/>
          </a:xfrm>
          <a:prstGeom prst="rect">
            <a:avLst/>
          </a:prstGeom>
        </p:spPr>
      </p:pic>
      <p:grpSp>
        <p:nvGrpSpPr>
          <p:cNvPr id="18" name="Group 17">
            <a:extLst>
              <a:ext uri="{FF2B5EF4-FFF2-40B4-BE49-F238E27FC236}">
                <a16:creationId xmlns:a16="http://schemas.microsoft.com/office/drawing/2014/main" id="{371D10F1-8CFF-B343-B659-FC6AA8261FB6}"/>
              </a:ext>
            </a:extLst>
          </p:cNvPr>
          <p:cNvGrpSpPr/>
          <p:nvPr/>
        </p:nvGrpSpPr>
        <p:grpSpPr>
          <a:xfrm>
            <a:off x="6096000" y="6113430"/>
            <a:ext cx="5548758" cy="438513"/>
            <a:chOff x="6320303" y="6041112"/>
            <a:chExt cx="5548758" cy="438513"/>
          </a:xfrm>
        </p:grpSpPr>
        <p:pic>
          <p:nvPicPr>
            <p:cNvPr id="19" name="Picture 18">
              <a:extLst>
                <a:ext uri="{FF2B5EF4-FFF2-40B4-BE49-F238E27FC236}">
                  <a16:creationId xmlns:a16="http://schemas.microsoft.com/office/drawing/2014/main" id="{8B9E63D8-A341-9144-A21A-FAF3191BC920}"/>
                </a:ext>
              </a:extLst>
            </p:cNvPr>
            <p:cNvPicPr>
              <a:picLocks noChangeAspect="1"/>
            </p:cNvPicPr>
            <p:nvPr/>
          </p:nvPicPr>
          <p:blipFill>
            <a:blip r:embed="rId3"/>
            <a:stretch>
              <a:fillRect/>
            </a:stretch>
          </p:blipFill>
          <p:spPr>
            <a:xfrm>
              <a:off x="10024677" y="6086656"/>
              <a:ext cx="435078" cy="354589"/>
            </a:xfrm>
            <a:prstGeom prst="rect">
              <a:avLst/>
            </a:prstGeom>
          </p:spPr>
        </p:pic>
        <p:pic>
          <p:nvPicPr>
            <p:cNvPr id="30" name="Picture 29">
              <a:extLst>
                <a:ext uri="{FF2B5EF4-FFF2-40B4-BE49-F238E27FC236}">
                  <a16:creationId xmlns:a16="http://schemas.microsoft.com/office/drawing/2014/main" id="{FC43AB06-4DE2-0941-A484-674E7107BB75}"/>
                </a:ext>
              </a:extLst>
            </p:cNvPr>
            <p:cNvPicPr>
              <a:picLocks noChangeAspect="1"/>
            </p:cNvPicPr>
            <p:nvPr/>
          </p:nvPicPr>
          <p:blipFill>
            <a:blip r:embed="rId4"/>
            <a:stretch>
              <a:fillRect/>
            </a:stretch>
          </p:blipFill>
          <p:spPr>
            <a:xfrm>
              <a:off x="10660050" y="6064185"/>
              <a:ext cx="413343" cy="413343"/>
            </a:xfrm>
            <a:prstGeom prst="rect">
              <a:avLst/>
            </a:prstGeom>
          </p:spPr>
        </p:pic>
        <p:sp>
          <p:nvSpPr>
            <p:cNvPr id="31" name="TextBox 30">
              <a:extLst>
                <a:ext uri="{FF2B5EF4-FFF2-40B4-BE49-F238E27FC236}">
                  <a16:creationId xmlns:a16="http://schemas.microsoft.com/office/drawing/2014/main" id="{45E4FDAB-4C7D-5F42-87B4-DA60FB23ED8F}"/>
                </a:ext>
              </a:extLst>
            </p:cNvPr>
            <p:cNvSpPr txBox="1"/>
            <p:nvPr/>
          </p:nvSpPr>
          <p:spPr>
            <a:xfrm>
              <a:off x="6320303" y="6041112"/>
              <a:ext cx="2853813" cy="415498"/>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32" name="Picture 31">
              <a:extLst>
                <a:ext uri="{FF2B5EF4-FFF2-40B4-BE49-F238E27FC236}">
                  <a16:creationId xmlns:a16="http://schemas.microsoft.com/office/drawing/2014/main" id="{4EB1817B-4906-8A4A-88A8-319ED7D3D7BA}"/>
                </a:ext>
              </a:extLst>
            </p:cNvPr>
            <p:cNvPicPr>
              <a:picLocks noChangeAspect="1"/>
            </p:cNvPicPr>
            <p:nvPr/>
          </p:nvPicPr>
          <p:blipFill>
            <a:blip r:embed="rId5"/>
            <a:stretch>
              <a:fillRect/>
            </a:stretch>
          </p:blipFill>
          <p:spPr>
            <a:xfrm>
              <a:off x="9367496" y="6062787"/>
              <a:ext cx="413343" cy="416838"/>
            </a:xfrm>
            <a:prstGeom prst="rect">
              <a:avLst/>
            </a:prstGeom>
          </p:spPr>
        </p:pic>
        <p:pic>
          <p:nvPicPr>
            <p:cNvPr id="33" name="Picture 32">
              <a:extLst>
                <a:ext uri="{FF2B5EF4-FFF2-40B4-BE49-F238E27FC236}">
                  <a16:creationId xmlns:a16="http://schemas.microsoft.com/office/drawing/2014/main" id="{0FEFC20A-ACB4-AA45-8D66-8EA613C2AB28}"/>
                </a:ext>
              </a:extLst>
            </p:cNvPr>
            <p:cNvPicPr>
              <a:picLocks noChangeAspect="1"/>
            </p:cNvPicPr>
            <p:nvPr/>
          </p:nvPicPr>
          <p:blipFill>
            <a:blip r:embed="rId6"/>
            <a:stretch>
              <a:fillRect/>
            </a:stretch>
          </p:blipFill>
          <p:spPr>
            <a:xfrm>
              <a:off x="11325778" y="6072566"/>
              <a:ext cx="543283" cy="382767"/>
            </a:xfrm>
            <a:prstGeom prst="rect">
              <a:avLst/>
            </a:prstGeom>
          </p:spPr>
        </p:pic>
      </p:grpSp>
    </p:spTree>
    <p:extLst>
      <p:ext uri="{BB962C8B-B14F-4D97-AF65-F5344CB8AC3E}">
        <p14:creationId xmlns:p14="http://schemas.microsoft.com/office/powerpoint/2010/main" val="2919431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Box 49">
            <a:extLst>
              <a:ext uri="{FF2B5EF4-FFF2-40B4-BE49-F238E27FC236}">
                <a16:creationId xmlns:a16="http://schemas.microsoft.com/office/drawing/2014/main" id="{64C46061-24B8-E94C-8F33-4A920E2D50C3}"/>
              </a:ext>
            </a:extLst>
          </p:cNvPr>
          <p:cNvSpPr txBox="1"/>
          <p:nvPr/>
        </p:nvSpPr>
        <p:spPr>
          <a:xfrm>
            <a:off x="478172" y="358721"/>
            <a:ext cx="11090246" cy="1200329"/>
          </a:xfrm>
          <a:prstGeom prst="rect">
            <a:avLst/>
          </a:prstGeom>
          <a:noFill/>
        </p:spPr>
        <p:txBody>
          <a:bodyPr wrap="square" rtlCol="0">
            <a:spAutoFit/>
          </a:bodyPr>
          <a:lstStyle/>
          <a:p>
            <a:pPr lvl="0"/>
            <a:r>
              <a:rPr lang="en-US" sz="3600" b="1" dirty="0" smtClean="0">
                <a:solidFill>
                  <a:schemeClr val="accent1">
                    <a:lumMod val="75000"/>
                  </a:schemeClr>
                </a:solidFill>
                <a:latin typeface="Arial" panose="020B0604020202020204" pitchFamily="34" charset="0"/>
                <a:cs typeface="Arial" panose="020B0604020202020204" pitchFamily="34" charset="0"/>
              </a:rPr>
              <a:t>ARP Mandated Financial Aid Direct Outreach Wrap-up</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2"/>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3"/>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4"/>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5"/>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6"/>
            <a:stretch>
              <a:fillRect/>
            </a:stretch>
          </p:blipFill>
          <p:spPr>
            <a:xfrm>
              <a:off x="2253567" y="6271376"/>
              <a:ext cx="543283" cy="382767"/>
            </a:xfrm>
            <a:prstGeom prst="rect">
              <a:avLst/>
            </a:prstGeom>
          </p:spPr>
        </p:pic>
      </p:grpSp>
      <p:sp>
        <p:nvSpPr>
          <p:cNvPr id="2" name="TextBox 1"/>
          <p:cNvSpPr txBox="1"/>
          <p:nvPr/>
        </p:nvSpPr>
        <p:spPr>
          <a:xfrm>
            <a:off x="708628" y="1988191"/>
            <a:ext cx="10266868"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37 Campuses using Edfinancial Direct Outreach Services are winding down direct outreach activities for the semester</a:t>
            </a:r>
          </a:p>
          <a:p>
            <a:pPr marL="285750" indent="-285750">
              <a:buFont typeface="Arial" panose="020B0604020202020204" pitchFamily="34" charset="0"/>
              <a:buChar char="•"/>
            </a:pPr>
            <a:r>
              <a:rPr lang="en-US" sz="2400" dirty="0" smtClean="0"/>
              <a:t>18 Approved Campus developed plans have been successfully implemented by campuses</a:t>
            </a:r>
          </a:p>
          <a:p>
            <a:pPr marL="285750" indent="-285750">
              <a:buFont typeface="Arial" panose="020B0604020202020204" pitchFamily="34" charset="0"/>
              <a:buChar char="•"/>
            </a:pPr>
            <a:r>
              <a:rPr lang="en-US" sz="2400" dirty="0" smtClean="0"/>
              <a:t>4 Campuses developed plans have not been finalized</a:t>
            </a:r>
          </a:p>
          <a:p>
            <a:pPr marL="285750" indent="-285750">
              <a:buFont typeface="Arial" panose="020B0604020202020204" pitchFamily="34" charset="0"/>
              <a:buChar char="•"/>
            </a:pPr>
            <a:r>
              <a:rPr lang="en-US" sz="2400" dirty="0" smtClean="0"/>
              <a:t>Professional judgment reviews and outcomes</a:t>
            </a:r>
          </a:p>
          <a:p>
            <a:pPr marL="285750" indent="-285750">
              <a:buFont typeface="Arial" panose="020B0604020202020204" pitchFamily="34" charset="0"/>
              <a:buChar char="•"/>
            </a:pPr>
            <a:r>
              <a:rPr lang="en-US" sz="2400" dirty="0" smtClean="0"/>
              <a:t>Reporting</a:t>
            </a:r>
            <a:endParaRPr lang="en-US" sz="2400" dirty="0"/>
          </a:p>
        </p:txBody>
      </p:sp>
    </p:spTree>
    <p:extLst>
      <p:ext uri="{BB962C8B-B14F-4D97-AF65-F5344CB8AC3E}">
        <p14:creationId xmlns:p14="http://schemas.microsoft.com/office/powerpoint/2010/main" val="4180283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Box 49">
            <a:extLst>
              <a:ext uri="{FF2B5EF4-FFF2-40B4-BE49-F238E27FC236}">
                <a16:creationId xmlns:a16="http://schemas.microsoft.com/office/drawing/2014/main" id="{64C46061-24B8-E94C-8F33-4A920E2D50C3}"/>
              </a:ext>
            </a:extLst>
          </p:cNvPr>
          <p:cNvSpPr txBox="1"/>
          <p:nvPr/>
        </p:nvSpPr>
        <p:spPr>
          <a:xfrm>
            <a:off x="708628" y="362372"/>
            <a:ext cx="10859790" cy="769441"/>
          </a:xfrm>
          <a:prstGeom prst="rect">
            <a:avLst/>
          </a:prstGeom>
          <a:noFill/>
        </p:spPr>
        <p:txBody>
          <a:bodyPr wrap="square" rtlCol="0">
            <a:spAutoFit/>
          </a:bodyPr>
          <a:lstStyle/>
          <a:p>
            <a:r>
              <a:rPr lang="en-US" sz="4400" b="1" dirty="0" smtClean="0">
                <a:solidFill>
                  <a:schemeClr val="accent1">
                    <a:lumMod val="75000"/>
                  </a:schemeClr>
                </a:solidFill>
              </a:rPr>
              <a:t>Re-Enroll to Complete</a:t>
            </a:r>
            <a:endParaRPr lang="en-US" sz="4400" dirty="0">
              <a:solidFill>
                <a:schemeClr val="accent1">
                  <a:lumMod val="75000"/>
                </a:schemeClr>
              </a:solidFill>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2"/>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3"/>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4"/>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5"/>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6"/>
            <a:stretch>
              <a:fillRect/>
            </a:stretch>
          </p:blipFill>
          <p:spPr>
            <a:xfrm>
              <a:off x="2253567" y="6271376"/>
              <a:ext cx="543283" cy="382767"/>
            </a:xfrm>
            <a:prstGeom prst="rect">
              <a:avLst/>
            </a:prstGeom>
          </p:spPr>
        </p:pic>
      </p:grpSp>
      <p:sp>
        <p:nvSpPr>
          <p:cNvPr id="6" name="Content Placeholder 5"/>
          <p:cNvSpPr>
            <a:spLocks noGrp="1"/>
          </p:cNvSpPr>
          <p:nvPr>
            <p:ph idx="1"/>
          </p:nvPr>
        </p:nvSpPr>
        <p:spPr>
          <a:xfrm>
            <a:off x="575474" y="1250821"/>
            <a:ext cx="10336770" cy="4720672"/>
          </a:xfrm>
        </p:spPr>
        <p:txBody>
          <a:bodyPr>
            <a:normAutofit/>
          </a:bodyPr>
          <a:lstStyle/>
          <a:p>
            <a:pPr marL="0" indent="0">
              <a:spcBef>
                <a:spcPts val="0"/>
              </a:spcBef>
              <a:spcAft>
                <a:spcPts val="600"/>
              </a:spcAft>
              <a:buNone/>
            </a:pPr>
            <a:endParaRPr lang="en-US" sz="1900" b="1" dirty="0" smtClean="0"/>
          </a:p>
          <a:p>
            <a:pPr>
              <a:spcBef>
                <a:spcPts val="0"/>
              </a:spcBef>
              <a:spcAft>
                <a:spcPts val="600"/>
              </a:spcAft>
            </a:pPr>
            <a:r>
              <a:rPr lang="en-US" sz="2200" dirty="0" smtClean="0"/>
              <a:t>SUNY Re-Enroll </a:t>
            </a:r>
            <a:r>
              <a:rPr lang="en-US" sz="2200" dirty="0"/>
              <a:t>to Complete was added to the </a:t>
            </a:r>
            <a:r>
              <a:rPr lang="en-US" sz="2200" dirty="0" smtClean="0"/>
              <a:t>Chancellor’s Diversity</a:t>
            </a:r>
            <a:r>
              <a:rPr lang="en-US" sz="2200" dirty="0"/>
              <a:t>, Equity and Inclusion Action </a:t>
            </a:r>
            <a:r>
              <a:rPr lang="en-US" sz="2200" dirty="0" smtClean="0"/>
              <a:t>Plan March 2021 due to success in reenrolling students from underrepresented minority groups</a:t>
            </a:r>
          </a:p>
          <a:p>
            <a:pPr>
              <a:spcBef>
                <a:spcPts val="0"/>
              </a:spcBef>
              <a:spcAft>
                <a:spcPts val="600"/>
              </a:spcAft>
            </a:pPr>
            <a:r>
              <a:rPr lang="en-US" sz="2200" dirty="0" smtClean="0"/>
              <a:t>November 2021 marked completion of first very successful three year contract</a:t>
            </a:r>
          </a:p>
          <a:p>
            <a:pPr>
              <a:spcBef>
                <a:spcPts val="0"/>
              </a:spcBef>
              <a:spcAft>
                <a:spcPts val="600"/>
              </a:spcAft>
            </a:pPr>
            <a:r>
              <a:rPr lang="en-US" sz="2200" dirty="0" smtClean="0"/>
              <a:t>SUNY wide and Campus specific end of contract report to be distributed</a:t>
            </a:r>
          </a:p>
          <a:p>
            <a:pPr>
              <a:spcBef>
                <a:spcPts val="0"/>
              </a:spcBef>
              <a:spcAft>
                <a:spcPts val="600"/>
              </a:spcAft>
            </a:pPr>
            <a:r>
              <a:rPr lang="en-US" sz="2200" dirty="0" smtClean="0"/>
              <a:t>New 3 year contract (single source) with Edfinancial begins June 2022</a:t>
            </a:r>
          </a:p>
          <a:p>
            <a:pPr>
              <a:spcBef>
                <a:spcPts val="0"/>
              </a:spcBef>
              <a:spcAft>
                <a:spcPts val="600"/>
              </a:spcAft>
            </a:pPr>
            <a:r>
              <a:rPr lang="en-US" sz="2200" dirty="0" smtClean="0"/>
              <a:t>Expanded services including outreach to withdrawn students who haven’t taken out federal loans </a:t>
            </a:r>
          </a:p>
          <a:p>
            <a:pPr>
              <a:spcBef>
                <a:spcPts val="0"/>
              </a:spcBef>
              <a:spcAft>
                <a:spcPts val="600"/>
              </a:spcAft>
            </a:pPr>
            <a:r>
              <a:rPr lang="en-US" sz="2200" dirty="0"/>
              <a:t>Campus </a:t>
            </a:r>
            <a:r>
              <a:rPr lang="en-US" sz="2200" dirty="0" smtClean="0"/>
              <a:t>chargebacks </a:t>
            </a:r>
            <a:r>
              <a:rPr lang="en-US" sz="2200" dirty="0"/>
              <a:t>being discussed</a:t>
            </a:r>
          </a:p>
          <a:p>
            <a:pPr>
              <a:spcBef>
                <a:spcPts val="0"/>
              </a:spcBef>
              <a:spcAft>
                <a:spcPts val="600"/>
              </a:spcAft>
            </a:pPr>
            <a:endParaRPr lang="en-US" sz="2200" b="1" dirty="0" smtClean="0"/>
          </a:p>
          <a:p>
            <a:pPr marL="0" indent="0">
              <a:spcBef>
                <a:spcPts val="0"/>
              </a:spcBef>
              <a:spcAft>
                <a:spcPts val="600"/>
              </a:spcAft>
              <a:buNone/>
            </a:pPr>
            <a:endParaRPr lang="en-US" sz="2200" b="1" dirty="0"/>
          </a:p>
          <a:p>
            <a:pPr marL="0" indent="0">
              <a:spcBef>
                <a:spcPts val="0"/>
              </a:spcBef>
              <a:spcAft>
                <a:spcPts val="600"/>
              </a:spcAft>
              <a:buNone/>
            </a:pPr>
            <a:endParaRPr lang="en-US" sz="2200" b="1" dirty="0" smtClean="0"/>
          </a:p>
          <a:p>
            <a:pPr marL="0" indent="0">
              <a:spcBef>
                <a:spcPts val="0"/>
              </a:spcBef>
              <a:spcAft>
                <a:spcPts val="600"/>
              </a:spcAft>
              <a:buNone/>
            </a:pPr>
            <a:endParaRPr lang="en-US" sz="2200" b="1" dirty="0"/>
          </a:p>
          <a:p>
            <a:pPr marL="0" indent="0">
              <a:spcBef>
                <a:spcPts val="0"/>
              </a:spcBef>
              <a:spcAft>
                <a:spcPts val="600"/>
              </a:spcAft>
              <a:buNone/>
            </a:pPr>
            <a:endParaRPr lang="en-US" sz="2200" b="1" dirty="0"/>
          </a:p>
          <a:p>
            <a:pPr>
              <a:spcBef>
                <a:spcPts val="0"/>
              </a:spcBef>
            </a:pPr>
            <a:endParaRPr lang="en-US" sz="1900" b="1" dirty="0" smtClean="0"/>
          </a:p>
          <a:p>
            <a:endParaRPr lang="en-US" sz="1900" dirty="0"/>
          </a:p>
          <a:p>
            <a:endParaRPr lang="en-US" sz="1800" dirty="0"/>
          </a:p>
          <a:p>
            <a:endParaRPr lang="en-US" sz="1800" dirty="0"/>
          </a:p>
          <a:p>
            <a:endParaRPr lang="en-US" dirty="0"/>
          </a:p>
        </p:txBody>
      </p:sp>
    </p:spTree>
    <p:extLst>
      <p:ext uri="{BB962C8B-B14F-4D97-AF65-F5344CB8AC3E}">
        <p14:creationId xmlns:p14="http://schemas.microsoft.com/office/powerpoint/2010/main" val="2493572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Box 49">
            <a:extLst>
              <a:ext uri="{FF2B5EF4-FFF2-40B4-BE49-F238E27FC236}">
                <a16:creationId xmlns:a16="http://schemas.microsoft.com/office/drawing/2014/main" id="{64C46061-24B8-E94C-8F33-4A920E2D50C3}"/>
              </a:ext>
            </a:extLst>
          </p:cNvPr>
          <p:cNvSpPr txBox="1"/>
          <p:nvPr/>
        </p:nvSpPr>
        <p:spPr>
          <a:xfrm>
            <a:off x="708628" y="362372"/>
            <a:ext cx="10859790" cy="769441"/>
          </a:xfrm>
          <a:prstGeom prst="rect">
            <a:avLst/>
          </a:prstGeom>
          <a:noFill/>
        </p:spPr>
        <p:txBody>
          <a:bodyPr wrap="square" rtlCol="0">
            <a:spAutoFit/>
          </a:bodyPr>
          <a:lstStyle/>
          <a:p>
            <a:r>
              <a:rPr lang="en-US" sz="4400" b="1" dirty="0" smtClean="0">
                <a:solidFill>
                  <a:schemeClr val="accent1">
                    <a:lumMod val="75000"/>
                  </a:schemeClr>
                </a:solidFill>
              </a:rPr>
              <a:t>Re-Enroll to Complete 3 Year Outcomes</a:t>
            </a:r>
            <a:endParaRPr lang="en-US" sz="4400" dirty="0">
              <a:solidFill>
                <a:schemeClr val="accent1">
                  <a:lumMod val="75000"/>
                </a:schemeClr>
              </a:solidFill>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2"/>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3"/>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4"/>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5"/>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6"/>
            <a:stretch>
              <a:fillRect/>
            </a:stretch>
          </p:blipFill>
          <p:spPr>
            <a:xfrm>
              <a:off x="2253567" y="6271376"/>
              <a:ext cx="543283" cy="382767"/>
            </a:xfrm>
            <a:prstGeom prst="rect">
              <a:avLst/>
            </a:prstGeom>
          </p:spPr>
        </p:pic>
      </p:grpSp>
      <p:sp>
        <p:nvSpPr>
          <p:cNvPr id="6" name="Content Placeholder 5"/>
          <p:cNvSpPr>
            <a:spLocks noGrp="1"/>
          </p:cNvSpPr>
          <p:nvPr>
            <p:ph idx="1"/>
          </p:nvPr>
        </p:nvSpPr>
        <p:spPr>
          <a:xfrm>
            <a:off x="575474" y="1250821"/>
            <a:ext cx="10336770" cy="4720672"/>
          </a:xfrm>
        </p:spPr>
        <p:txBody>
          <a:bodyPr>
            <a:normAutofit/>
          </a:bodyPr>
          <a:lstStyle/>
          <a:p>
            <a:pPr marL="0" indent="0">
              <a:buNone/>
            </a:pPr>
            <a:endParaRPr lang="en-US" sz="2400" dirty="0" smtClean="0"/>
          </a:p>
          <a:p>
            <a:pPr>
              <a:spcBef>
                <a:spcPts val="0"/>
              </a:spcBef>
            </a:pPr>
            <a:r>
              <a:rPr lang="en-US" sz="2400" dirty="0" smtClean="0"/>
              <a:t>80,488 officially withdrawn </a:t>
            </a:r>
            <a:r>
              <a:rPr lang="en-US" sz="2400" dirty="0"/>
              <a:t>students received </a:t>
            </a:r>
            <a:r>
              <a:rPr lang="en-US" sz="2400" dirty="0" smtClean="0"/>
              <a:t>project email </a:t>
            </a:r>
            <a:r>
              <a:rPr lang="en-US" sz="2400" dirty="0"/>
              <a:t>and phone project outreach</a:t>
            </a:r>
          </a:p>
          <a:p>
            <a:pPr>
              <a:spcBef>
                <a:spcPts val="0"/>
              </a:spcBef>
            </a:pPr>
            <a:r>
              <a:rPr lang="en-US" sz="2400" dirty="0"/>
              <a:t>Additional 77,270 </a:t>
            </a:r>
            <a:r>
              <a:rPr lang="en-US" sz="2400" dirty="0" smtClean="0"/>
              <a:t>aged </a:t>
            </a:r>
            <a:r>
              <a:rPr lang="en-US" sz="2400" dirty="0"/>
              <a:t>a</a:t>
            </a:r>
            <a:r>
              <a:rPr lang="en-US" sz="2400" dirty="0" smtClean="0"/>
              <a:t>ccounts-students </a:t>
            </a:r>
            <a:r>
              <a:rPr lang="en-US" sz="2400" dirty="0"/>
              <a:t>who withdrew during 2014-2018, received </a:t>
            </a:r>
            <a:r>
              <a:rPr lang="en-US" sz="2400" dirty="0" smtClean="0"/>
              <a:t>project email </a:t>
            </a:r>
            <a:r>
              <a:rPr lang="en-US" sz="2400" dirty="0"/>
              <a:t>and phone project outreach</a:t>
            </a:r>
          </a:p>
          <a:p>
            <a:pPr>
              <a:spcBef>
                <a:spcPts val="0"/>
              </a:spcBef>
            </a:pPr>
            <a:r>
              <a:rPr lang="en-US" sz="2400" dirty="0"/>
              <a:t>21,965 or 27.29% of students </a:t>
            </a:r>
            <a:r>
              <a:rPr lang="en-US" sz="2400" dirty="0" smtClean="0"/>
              <a:t>reenrolled</a:t>
            </a:r>
            <a:endParaRPr lang="en-US" sz="2400" dirty="0"/>
          </a:p>
          <a:p>
            <a:pPr>
              <a:spcBef>
                <a:spcPts val="0"/>
              </a:spcBef>
            </a:pPr>
            <a:r>
              <a:rPr lang="en-US" sz="2400" dirty="0"/>
              <a:t>95% of students reenrolled at a SUNY campus</a:t>
            </a:r>
          </a:p>
          <a:p>
            <a:pPr>
              <a:spcBef>
                <a:spcPts val="0"/>
              </a:spcBef>
            </a:pPr>
            <a:r>
              <a:rPr lang="en-US" sz="2400" dirty="0"/>
              <a:t>3,484 students have graduated since re-enrolling</a:t>
            </a:r>
          </a:p>
          <a:p>
            <a:pPr>
              <a:spcBef>
                <a:spcPts val="0"/>
              </a:spcBef>
            </a:pPr>
            <a:r>
              <a:rPr lang="en-US" sz="2400" dirty="0"/>
              <a:t>Retention rate of 82.6%, pre-pandemic retention rate of 87.8%</a:t>
            </a:r>
          </a:p>
          <a:p>
            <a:pPr>
              <a:spcBef>
                <a:spcPts val="0"/>
              </a:spcBef>
            </a:pPr>
            <a:r>
              <a:rPr lang="en-US" sz="2400" dirty="0"/>
              <a:t>Over 30% of reenrolled students are from underrepresented minority groups</a:t>
            </a:r>
          </a:p>
          <a:p>
            <a:pPr>
              <a:spcBef>
                <a:spcPts val="0"/>
              </a:spcBef>
              <a:spcAft>
                <a:spcPts val="600"/>
              </a:spcAft>
            </a:pPr>
            <a:r>
              <a:rPr lang="en-US" sz="2400" dirty="0" smtClean="0"/>
              <a:t>Nearly $100 </a:t>
            </a:r>
            <a:r>
              <a:rPr lang="en-US" sz="2400" dirty="0"/>
              <a:t>million in recovered tuition revenue-including $82 million from ongoing re-enrollment efforts and $13 million from one time </a:t>
            </a:r>
            <a:r>
              <a:rPr lang="en-US" sz="2400" dirty="0" smtClean="0"/>
              <a:t>aged </a:t>
            </a:r>
            <a:r>
              <a:rPr lang="en-US" sz="2400" dirty="0"/>
              <a:t>a</a:t>
            </a:r>
            <a:r>
              <a:rPr lang="en-US" sz="2400" dirty="0" smtClean="0"/>
              <a:t>ccounts outreach</a:t>
            </a:r>
          </a:p>
          <a:p>
            <a:pPr marL="0" indent="0">
              <a:spcBef>
                <a:spcPts val="0"/>
              </a:spcBef>
              <a:spcAft>
                <a:spcPts val="600"/>
              </a:spcAft>
              <a:buNone/>
            </a:pPr>
            <a:endParaRPr lang="en-US" sz="1900" b="1" dirty="0" smtClean="0"/>
          </a:p>
          <a:p>
            <a:pPr>
              <a:spcBef>
                <a:spcPts val="0"/>
              </a:spcBef>
            </a:pPr>
            <a:endParaRPr lang="en-US" sz="1900" b="1" dirty="0" smtClean="0"/>
          </a:p>
          <a:p>
            <a:endParaRPr lang="en-US" sz="1900" dirty="0"/>
          </a:p>
          <a:p>
            <a:endParaRPr lang="en-US" sz="1800" dirty="0"/>
          </a:p>
          <a:p>
            <a:endParaRPr lang="en-US" sz="1800" dirty="0"/>
          </a:p>
          <a:p>
            <a:endParaRPr lang="en-US" dirty="0"/>
          </a:p>
        </p:txBody>
      </p:sp>
    </p:spTree>
    <p:extLst>
      <p:ext uri="{BB962C8B-B14F-4D97-AF65-F5344CB8AC3E}">
        <p14:creationId xmlns:p14="http://schemas.microsoft.com/office/powerpoint/2010/main" val="3141581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Box 49">
            <a:extLst>
              <a:ext uri="{FF2B5EF4-FFF2-40B4-BE49-F238E27FC236}">
                <a16:creationId xmlns:a16="http://schemas.microsoft.com/office/drawing/2014/main" id="{64C46061-24B8-E94C-8F33-4A920E2D50C3}"/>
              </a:ext>
            </a:extLst>
          </p:cNvPr>
          <p:cNvSpPr txBox="1"/>
          <p:nvPr/>
        </p:nvSpPr>
        <p:spPr>
          <a:xfrm>
            <a:off x="768995" y="359619"/>
            <a:ext cx="10584560" cy="769441"/>
          </a:xfrm>
          <a:prstGeom prst="rect">
            <a:avLst/>
          </a:prstGeom>
          <a:noFill/>
        </p:spPr>
        <p:txBody>
          <a:bodyPr wrap="square" rtlCol="0">
            <a:spAutoFit/>
          </a:bodyPr>
          <a:lstStyle/>
          <a:p>
            <a:r>
              <a:rPr lang="en-US" sz="4400" b="1" dirty="0" smtClean="0">
                <a:solidFill>
                  <a:schemeClr val="accent1">
                    <a:lumMod val="75000"/>
                  </a:schemeClr>
                </a:solidFill>
                <a:latin typeface="Arial" panose="020B0604020202020204" pitchFamily="34" charset="0"/>
                <a:cs typeface="Arial" panose="020B0604020202020204" pitchFamily="34" charset="0"/>
              </a:rPr>
              <a:t>SUNY System Administration Update</a:t>
            </a:r>
            <a:endParaRPr lang="en-US" sz="4400" b="1" dirty="0">
              <a:solidFill>
                <a:schemeClr val="accent1">
                  <a:lumMod val="75000"/>
                </a:schemeClr>
              </a:solidFill>
              <a:latin typeface="Arial" panose="020B0604020202020204" pitchFamily="34" charset="0"/>
              <a:cs typeface="Arial" panose="020B0604020202020204" pitchFamily="34" charset="0"/>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2"/>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3"/>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4"/>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5"/>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6"/>
            <a:stretch>
              <a:fillRect/>
            </a:stretch>
          </p:blipFill>
          <p:spPr>
            <a:xfrm>
              <a:off x="2253567" y="6271376"/>
              <a:ext cx="543283" cy="382767"/>
            </a:xfrm>
            <a:prstGeom prst="rect">
              <a:avLst/>
            </a:prstGeom>
          </p:spPr>
        </p:pic>
      </p:grpSp>
      <p:sp>
        <p:nvSpPr>
          <p:cNvPr id="12" name="TextBox 11">
            <a:extLst>
              <a:ext uri="{FF2B5EF4-FFF2-40B4-BE49-F238E27FC236}">
                <a16:creationId xmlns:a16="http://schemas.microsoft.com/office/drawing/2014/main" id="{74E7F646-9780-9445-9433-667432225987}"/>
              </a:ext>
            </a:extLst>
          </p:cNvPr>
          <p:cNvSpPr txBox="1"/>
          <p:nvPr/>
        </p:nvSpPr>
        <p:spPr>
          <a:xfrm>
            <a:off x="1203766" y="1627474"/>
            <a:ext cx="8619741" cy="2862322"/>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Interim Chancellor Deborah Stanley and search for new Chancellor</a:t>
            </a:r>
          </a:p>
          <a:p>
            <a:pPr marL="285750" indent="-285750">
              <a:buFont typeface="Arial" panose="020B0604020202020204" pitchFamily="34" charset="0"/>
              <a:buChar char="•"/>
            </a:pPr>
            <a:r>
              <a:rPr lang="en-US" sz="3200" dirty="0" smtClean="0"/>
              <a:t>Other administrative changes</a:t>
            </a:r>
          </a:p>
          <a:p>
            <a:pPr marL="285750" indent="-285750">
              <a:buFont typeface="Arial" panose="020B0604020202020204" pitchFamily="34" charset="0"/>
              <a:buChar char="•"/>
            </a:pPr>
            <a:r>
              <a:rPr lang="en-US" sz="3200" dirty="0" smtClean="0"/>
              <a:t>New Initiatives </a:t>
            </a:r>
          </a:p>
          <a:p>
            <a:pPr marL="285750" indent="-285750">
              <a:buFont typeface="Arial" panose="020B0604020202020204" pitchFamily="34" charset="0"/>
              <a:buChar char="•"/>
            </a:pPr>
            <a:r>
              <a:rPr lang="en-US" sz="3200" dirty="0" smtClean="0"/>
              <a:t>Historic NYS budget</a:t>
            </a:r>
          </a:p>
          <a:p>
            <a:pPr marL="285750" indent="-285750">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4071665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a:extLst>
              <a:ext uri="{FF2B5EF4-FFF2-40B4-BE49-F238E27FC236}">
                <a16:creationId xmlns:a16="http://schemas.microsoft.com/office/drawing/2014/main" id="{74E7F646-9780-9445-9433-667432225987}"/>
              </a:ext>
            </a:extLst>
          </p:cNvPr>
          <p:cNvSpPr txBox="1"/>
          <p:nvPr/>
        </p:nvSpPr>
        <p:spPr>
          <a:xfrm>
            <a:off x="768995" y="1505010"/>
            <a:ext cx="9469019" cy="3970318"/>
          </a:xfrm>
          <a:prstGeom prst="rect">
            <a:avLst/>
          </a:prstGeom>
          <a:noFill/>
        </p:spPr>
        <p:txBody>
          <a:bodyPr wrap="square" rtlCol="0">
            <a:spAutoFit/>
          </a:bodyPr>
          <a:lstStyle/>
          <a:p>
            <a:pPr marL="285750" indent="-285750">
              <a:buFont typeface="Arial" panose="020B0604020202020204" pitchFamily="34" charset="0"/>
              <a:buChar char="•"/>
            </a:pPr>
            <a:r>
              <a:rPr lang="en-US" dirty="0" smtClean="0"/>
              <a:t> </a:t>
            </a:r>
            <a:r>
              <a:rPr lang="en-US" sz="2400" dirty="0" smtClean="0"/>
              <a:t>Legislation was enacted expanding the </a:t>
            </a:r>
            <a:r>
              <a:rPr lang="en-US" sz="2400" dirty="0"/>
              <a:t>Tuition Assistance Program (</a:t>
            </a:r>
            <a:r>
              <a:rPr lang="en-US" sz="2400" dirty="0" smtClean="0"/>
              <a:t>TAP)</a:t>
            </a:r>
          </a:p>
          <a:p>
            <a:pPr marL="742950" lvl="1" indent="-285750">
              <a:buFont typeface="Courier New" panose="02070309020205020404" pitchFamily="49" charset="0"/>
              <a:buChar char="o"/>
            </a:pPr>
            <a:r>
              <a:rPr lang="en-US" dirty="0" smtClean="0"/>
              <a:t>Removing the full-time requirement from the Part-time TAP eligibility requirements</a:t>
            </a:r>
          </a:p>
          <a:p>
            <a:pPr marL="742950" lvl="1" indent="-285750">
              <a:buFont typeface="Courier New" panose="02070309020205020404" pitchFamily="49" charset="0"/>
              <a:buChar char="o"/>
            </a:pPr>
            <a:r>
              <a:rPr lang="en-US" dirty="0" smtClean="0"/>
              <a:t>Allowing students enrolled in “nondegree workforce credential programs” at community colleges to be eligible for Part-time TAP</a:t>
            </a:r>
          </a:p>
          <a:p>
            <a:pPr marL="1200150" lvl="2" indent="-285750">
              <a:buFont typeface="Arial" panose="020B0604020202020204" pitchFamily="34" charset="0"/>
              <a:buChar char="•"/>
            </a:pPr>
            <a:r>
              <a:rPr lang="en-US" dirty="0" smtClean="0"/>
              <a:t>Eligible programs will be defined </a:t>
            </a:r>
          </a:p>
          <a:p>
            <a:pPr marL="1200150" lvl="2" indent="-285750">
              <a:buFont typeface="Arial" panose="020B0604020202020204" pitchFamily="34" charset="0"/>
              <a:buChar char="•"/>
            </a:pPr>
            <a:r>
              <a:rPr lang="en-US" dirty="0" smtClean="0"/>
              <a:t>Regulations and Guidance is being worked on</a:t>
            </a:r>
          </a:p>
          <a:p>
            <a:pPr marL="742950" lvl="1" indent="-285750">
              <a:buFont typeface="Courier New" panose="02070309020205020404" pitchFamily="49" charset="0"/>
              <a:buChar char="o"/>
            </a:pPr>
            <a:r>
              <a:rPr lang="en-US" dirty="0" smtClean="0"/>
              <a:t>Restores TAP eligibility </a:t>
            </a:r>
            <a:r>
              <a:rPr lang="en-US" dirty="0"/>
              <a:t>for incarcerated individuals </a:t>
            </a:r>
            <a:r>
              <a:rPr lang="en-US" dirty="0" smtClean="0"/>
              <a:t> </a:t>
            </a:r>
          </a:p>
          <a:p>
            <a:pPr marL="742950" lvl="1" indent="-285750">
              <a:buFont typeface="Courier New" panose="02070309020205020404" pitchFamily="49" charset="0"/>
              <a:buChar char="o"/>
            </a:pPr>
            <a:r>
              <a:rPr lang="en-US" dirty="0" smtClean="0"/>
              <a:t>Elimination</a:t>
            </a:r>
            <a:r>
              <a:rPr lang="en-US" dirty="0"/>
              <a:t>, in a single year, of the existing SUNY Tuition Credit (TAP </a:t>
            </a:r>
            <a:r>
              <a:rPr lang="en-US" dirty="0" smtClean="0"/>
              <a:t>Gap) –HESC may elaborate more</a:t>
            </a:r>
          </a:p>
          <a:p>
            <a:pPr marL="285750" indent="-285750">
              <a:buFont typeface="Arial" panose="020B0604020202020204" pitchFamily="34" charset="0"/>
              <a:buChar char="•"/>
            </a:pPr>
            <a:r>
              <a:rPr lang="en-US" sz="2400" dirty="0" smtClean="0"/>
              <a:t>Elimination </a:t>
            </a:r>
            <a:r>
              <a:rPr lang="en-US" sz="2400" dirty="0"/>
              <a:t>of the “Excelsior Tuition Rate </a:t>
            </a:r>
            <a:r>
              <a:rPr lang="en-US" sz="2400" dirty="0" smtClean="0"/>
              <a:t>Lag,”  </a:t>
            </a:r>
            <a:r>
              <a:rPr lang="en-US" sz="2400" dirty="0"/>
              <a:t>re-setting the rate of tuition charged to Excelsior scholarship recipients to 2022/23 </a:t>
            </a:r>
            <a:r>
              <a:rPr lang="en-US" sz="2400" dirty="0" smtClean="0"/>
              <a:t>levels </a:t>
            </a:r>
          </a:p>
          <a:p>
            <a:pPr marL="742950" lvl="1" indent="-285750">
              <a:buFont typeface="Courier New" panose="02070309020205020404" pitchFamily="49" charset="0"/>
              <a:buChar char="o"/>
            </a:pPr>
            <a:r>
              <a:rPr lang="en-US" dirty="0" smtClean="0"/>
              <a:t>Will re-set </a:t>
            </a:r>
            <a:r>
              <a:rPr lang="en-US" dirty="0"/>
              <a:t>annually </a:t>
            </a:r>
            <a:endParaRPr lang="en-US" dirty="0" smtClean="0"/>
          </a:p>
          <a:p>
            <a:pPr marL="742950" lvl="1" indent="-285750">
              <a:buFont typeface="Courier New" panose="02070309020205020404" pitchFamily="49" charset="0"/>
              <a:buChar char="o"/>
            </a:pPr>
            <a:r>
              <a:rPr lang="en-US" dirty="0" smtClean="0"/>
              <a:t>An </a:t>
            </a:r>
            <a:r>
              <a:rPr lang="en-US" dirty="0"/>
              <a:t>approximate $62.0M benefit to SUNY </a:t>
            </a:r>
            <a:r>
              <a:rPr lang="en-US" dirty="0" smtClean="0"/>
              <a:t>Schools </a:t>
            </a:r>
            <a:endParaRPr lang="en-US" dirty="0"/>
          </a:p>
        </p:txBody>
      </p:sp>
      <p:sp>
        <p:nvSpPr>
          <p:cNvPr id="50" name="TextBox 49">
            <a:extLst>
              <a:ext uri="{FF2B5EF4-FFF2-40B4-BE49-F238E27FC236}">
                <a16:creationId xmlns:a16="http://schemas.microsoft.com/office/drawing/2014/main" id="{64C46061-24B8-E94C-8F33-4A920E2D50C3}"/>
              </a:ext>
            </a:extLst>
          </p:cNvPr>
          <p:cNvSpPr txBox="1"/>
          <p:nvPr/>
        </p:nvSpPr>
        <p:spPr>
          <a:xfrm>
            <a:off x="768995" y="359620"/>
            <a:ext cx="10584560" cy="769441"/>
          </a:xfrm>
          <a:prstGeom prst="rect">
            <a:avLst/>
          </a:prstGeom>
          <a:noFill/>
        </p:spPr>
        <p:txBody>
          <a:bodyPr wrap="square" rtlCol="0">
            <a:spAutoFit/>
          </a:bodyPr>
          <a:lstStyle/>
          <a:p>
            <a:r>
              <a:rPr lang="en-US" sz="4400" b="1" dirty="0" smtClean="0">
                <a:solidFill>
                  <a:schemeClr val="accent1">
                    <a:lumMod val="75000"/>
                  </a:schemeClr>
                </a:solidFill>
                <a:latin typeface="Arial" panose="020B0604020202020204" pitchFamily="34" charset="0"/>
                <a:cs typeface="Arial" panose="020B0604020202020204" pitchFamily="34" charset="0"/>
              </a:rPr>
              <a:t>NYS Budget Update </a:t>
            </a:r>
            <a:endParaRPr lang="en-US" sz="4400" b="1" dirty="0">
              <a:solidFill>
                <a:schemeClr val="accent1">
                  <a:lumMod val="75000"/>
                </a:schemeClr>
              </a:solidFill>
              <a:latin typeface="Arial" panose="020B0604020202020204" pitchFamily="34" charset="0"/>
              <a:cs typeface="Arial" panose="020B0604020202020204" pitchFamily="34" charset="0"/>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2"/>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3"/>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4"/>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5"/>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6"/>
            <a:stretch>
              <a:fillRect/>
            </a:stretch>
          </p:blipFill>
          <p:spPr>
            <a:xfrm>
              <a:off x="2253567" y="6271376"/>
              <a:ext cx="543283" cy="382767"/>
            </a:xfrm>
            <a:prstGeom prst="rect">
              <a:avLst/>
            </a:prstGeom>
          </p:spPr>
        </p:pic>
      </p:grpSp>
    </p:spTree>
    <p:extLst>
      <p:ext uri="{BB962C8B-B14F-4D97-AF65-F5344CB8AC3E}">
        <p14:creationId xmlns:p14="http://schemas.microsoft.com/office/powerpoint/2010/main" val="214930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a:extLst>
              <a:ext uri="{FF2B5EF4-FFF2-40B4-BE49-F238E27FC236}">
                <a16:creationId xmlns:a16="http://schemas.microsoft.com/office/drawing/2014/main" id="{74E7F646-9780-9445-9433-667432225987}"/>
              </a:ext>
            </a:extLst>
          </p:cNvPr>
          <p:cNvSpPr txBox="1"/>
          <p:nvPr/>
        </p:nvSpPr>
        <p:spPr>
          <a:xfrm>
            <a:off x="1203766" y="1627474"/>
            <a:ext cx="8619741" cy="4031873"/>
          </a:xfrm>
          <a:prstGeom prst="rect">
            <a:avLst/>
          </a:prstGeom>
          <a:noFill/>
        </p:spPr>
        <p:txBody>
          <a:bodyPr wrap="square" rtlCol="0">
            <a:spAutoFit/>
          </a:bodyPr>
          <a:lstStyle/>
          <a:p>
            <a:pPr marL="171450" indent="-171450">
              <a:buFont typeface="Arial" panose="020B0604020202020204" pitchFamily="34" charset="0"/>
              <a:buChar char="•"/>
            </a:pPr>
            <a:r>
              <a:rPr lang="en-US" sz="3200" dirty="0" smtClean="0">
                <a:cs typeface="Arial" panose="020B0604020202020204" pitchFamily="34" charset="0"/>
              </a:rPr>
              <a:t>Research related to completion</a:t>
            </a:r>
          </a:p>
          <a:p>
            <a:pPr marL="171450" indent="-171450">
              <a:buFont typeface="Arial" panose="020B0604020202020204" pitchFamily="34" charset="0"/>
              <a:buChar char="•"/>
            </a:pPr>
            <a:r>
              <a:rPr lang="en-US" sz="3200" dirty="0" smtClean="0">
                <a:cs typeface="Arial" panose="020B0604020202020204" pitchFamily="34" charset="0"/>
              </a:rPr>
              <a:t>FAFSA </a:t>
            </a:r>
            <a:r>
              <a:rPr lang="en-US" sz="3200" dirty="0">
                <a:cs typeface="Arial" panose="020B0604020202020204" pitchFamily="34" charset="0"/>
              </a:rPr>
              <a:t>c</a:t>
            </a:r>
            <a:r>
              <a:rPr lang="en-US" sz="3200" dirty="0" smtClean="0">
                <a:cs typeface="Arial" panose="020B0604020202020204" pitchFamily="34" charset="0"/>
              </a:rPr>
              <a:t>ompletion efforts expanded, virtual events and webinars</a:t>
            </a:r>
          </a:p>
          <a:p>
            <a:pPr marL="171450" indent="-171450">
              <a:buFont typeface="Arial" panose="020B0604020202020204" pitchFamily="34" charset="0"/>
              <a:buChar char="•"/>
            </a:pPr>
            <a:r>
              <a:rPr lang="en-US" sz="3200" dirty="0" smtClean="0">
                <a:cs typeface="Arial" panose="020B0604020202020204" pitchFamily="34" charset="0"/>
              </a:rPr>
              <a:t>April is Financial Literacy Month </a:t>
            </a:r>
          </a:p>
          <a:p>
            <a:pPr marL="171450" indent="-171450">
              <a:buFont typeface="Arial" panose="020B0604020202020204" pitchFamily="34" charset="0"/>
              <a:buChar char="•"/>
            </a:pPr>
            <a:r>
              <a:rPr lang="en-US" sz="3200" dirty="0" smtClean="0"/>
              <a:t>Financial Empowerment messaging-financial literacy websites refreshed and additional resources for high school and college students</a:t>
            </a:r>
          </a:p>
          <a:p>
            <a:pPr marL="171450" indent="-171450">
              <a:buFont typeface="Arial" panose="020B0604020202020204" pitchFamily="34" charset="0"/>
              <a:buChar char="•"/>
            </a:pPr>
            <a:endParaRPr lang="en-US" sz="3200" dirty="0" smtClean="0"/>
          </a:p>
        </p:txBody>
      </p:sp>
      <p:sp>
        <p:nvSpPr>
          <p:cNvPr id="50" name="TextBox 49">
            <a:extLst>
              <a:ext uri="{FF2B5EF4-FFF2-40B4-BE49-F238E27FC236}">
                <a16:creationId xmlns:a16="http://schemas.microsoft.com/office/drawing/2014/main" id="{64C46061-24B8-E94C-8F33-4A920E2D50C3}"/>
              </a:ext>
            </a:extLst>
          </p:cNvPr>
          <p:cNvSpPr txBox="1"/>
          <p:nvPr/>
        </p:nvSpPr>
        <p:spPr>
          <a:xfrm>
            <a:off x="768995" y="392277"/>
            <a:ext cx="10584560" cy="769441"/>
          </a:xfrm>
          <a:prstGeom prst="rect">
            <a:avLst/>
          </a:prstGeom>
          <a:noFill/>
        </p:spPr>
        <p:txBody>
          <a:bodyPr wrap="square" rtlCol="0">
            <a:spAutoFit/>
          </a:bodyPr>
          <a:lstStyle/>
          <a:p>
            <a:r>
              <a:rPr lang="en-US" sz="4400" b="1" dirty="0" smtClean="0">
                <a:solidFill>
                  <a:schemeClr val="accent1">
                    <a:lumMod val="75000"/>
                  </a:schemeClr>
                </a:solidFill>
                <a:latin typeface="Arial" panose="020B0604020202020204" pitchFamily="34" charset="0"/>
                <a:cs typeface="Arial" panose="020B0604020202020204" pitchFamily="34" charset="0"/>
              </a:rPr>
              <a:t>FAFSA Completion</a:t>
            </a:r>
            <a:endParaRPr lang="en-US" sz="4400" b="1" dirty="0">
              <a:solidFill>
                <a:schemeClr val="accent1">
                  <a:lumMod val="75000"/>
                </a:schemeClr>
              </a:solidFill>
              <a:latin typeface="Arial" panose="020B0604020202020204" pitchFamily="34" charset="0"/>
              <a:cs typeface="Arial" panose="020B0604020202020204" pitchFamily="34" charset="0"/>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2"/>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3"/>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4"/>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5"/>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6"/>
            <a:stretch>
              <a:fillRect/>
            </a:stretch>
          </p:blipFill>
          <p:spPr>
            <a:xfrm>
              <a:off x="2253567" y="6271376"/>
              <a:ext cx="543283" cy="382767"/>
            </a:xfrm>
            <a:prstGeom prst="rect">
              <a:avLst/>
            </a:prstGeom>
          </p:spPr>
        </p:pic>
      </p:grpSp>
    </p:spTree>
    <p:extLst>
      <p:ext uri="{BB962C8B-B14F-4D97-AF65-F5344CB8AC3E}">
        <p14:creationId xmlns:p14="http://schemas.microsoft.com/office/powerpoint/2010/main" val="3628549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a:extLst>
              <a:ext uri="{FF2B5EF4-FFF2-40B4-BE49-F238E27FC236}">
                <a16:creationId xmlns:a16="http://schemas.microsoft.com/office/drawing/2014/main" id="{74E7F646-9780-9445-9433-667432225987}"/>
              </a:ext>
            </a:extLst>
          </p:cNvPr>
          <p:cNvSpPr txBox="1"/>
          <p:nvPr/>
        </p:nvSpPr>
        <p:spPr>
          <a:xfrm>
            <a:off x="768995" y="1484851"/>
            <a:ext cx="10691765" cy="4524315"/>
          </a:xfrm>
          <a:prstGeom prst="rect">
            <a:avLst/>
          </a:prstGeom>
          <a:noFill/>
        </p:spPr>
        <p:txBody>
          <a:bodyPr wrap="square" rtlCol="0">
            <a:spAutoFit/>
          </a:bodyPr>
          <a:lstStyle/>
          <a:p>
            <a:pPr marL="171450" indent="-171450">
              <a:buFont typeface="Arial" panose="020B0604020202020204" pitchFamily="34" charset="0"/>
              <a:buChar char="•"/>
            </a:pPr>
            <a:r>
              <a:rPr lang="en-US" sz="3200" dirty="0" smtClean="0">
                <a:cs typeface="Arial" panose="020B0604020202020204" pitchFamily="34" charset="0"/>
              </a:rPr>
              <a:t>All NYS financial aid programs will be funded next year</a:t>
            </a:r>
          </a:p>
          <a:p>
            <a:pPr marL="171450" indent="-171450">
              <a:buFont typeface="Arial" panose="020B0604020202020204" pitchFamily="34" charset="0"/>
              <a:buChar char="•"/>
            </a:pPr>
            <a:r>
              <a:rPr lang="en-US" sz="3200" dirty="0" smtClean="0">
                <a:cs typeface="Arial" panose="020B0604020202020204" pitchFamily="34" charset="0"/>
              </a:rPr>
              <a:t>2022-23 Excelsior application expected in May</a:t>
            </a:r>
          </a:p>
          <a:p>
            <a:pPr marL="171450" indent="-171450">
              <a:buFont typeface="Arial" panose="020B0604020202020204" pitchFamily="34" charset="0"/>
              <a:buChar char="•"/>
            </a:pPr>
            <a:r>
              <a:rPr lang="en-US" sz="3200" dirty="0" smtClean="0"/>
              <a:t>APTS SUNY Reallocation of APTS funds submitted </a:t>
            </a:r>
          </a:p>
          <a:p>
            <a:pPr marL="171450" indent="-171450">
              <a:buFont typeface="Arial" panose="020B0604020202020204" pitchFamily="34" charset="0"/>
              <a:buChar char="•"/>
            </a:pPr>
            <a:r>
              <a:rPr lang="en-US" sz="3200" dirty="0" smtClean="0"/>
              <a:t>Finalizing SUSTA (State-operated campuses) allocation of stabilized funds to campuses that submitted a request </a:t>
            </a:r>
          </a:p>
          <a:p>
            <a:pPr marL="171450" indent="-171450">
              <a:buFont typeface="Arial" panose="020B0604020202020204" pitchFamily="34" charset="0"/>
              <a:buChar char="•"/>
            </a:pPr>
            <a:r>
              <a:rPr lang="en-US" sz="3200" dirty="0" smtClean="0"/>
              <a:t>NYS Vaccine Scholarship – campuses with 2022-23 recipients have been receiving preliminary information </a:t>
            </a:r>
          </a:p>
          <a:p>
            <a:pPr marL="171450" indent="-171450">
              <a:buFont typeface="Arial" panose="020B0604020202020204" pitchFamily="34" charset="0"/>
              <a:buChar char="•"/>
            </a:pPr>
            <a:r>
              <a:rPr lang="en-US" sz="3200" dirty="0"/>
              <a:t>Nurses For Our Future </a:t>
            </a:r>
            <a:r>
              <a:rPr lang="en-US" sz="3200" dirty="0" smtClean="0"/>
              <a:t>Scholarship application is available now</a:t>
            </a:r>
            <a:endParaRPr lang="en-US" sz="3200" dirty="0"/>
          </a:p>
          <a:p>
            <a:pPr marL="171450" indent="-171450">
              <a:buFont typeface="Arial" panose="020B0604020202020204" pitchFamily="34" charset="0"/>
              <a:buChar char="•"/>
            </a:pPr>
            <a:endParaRPr lang="en-US" sz="3200" dirty="0" smtClean="0"/>
          </a:p>
        </p:txBody>
      </p:sp>
      <p:sp>
        <p:nvSpPr>
          <p:cNvPr id="50" name="TextBox 49">
            <a:extLst>
              <a:ext uri="{FF2B5EF4-FFF2-40B4-BE49-F238E27FC236}">
                <a16:creationId xmlns:a16="http://schemas.microsoft.com/office/drawing/2014/main" id="{64C46061-24B8-E94C-8F33-4A920E2D50C3}"/>
              </a:ext>
            </a:extLst>
          </p:cNvPr>
          <p:cNvSpPr txBox="1"/>
          <p:nvPr/>
        </p:nvSpPr>
        <p:spPr>
          <a:xfrm>
            <a:off x="768995" y="392277"/>
            <a:ext cx="10584560" cy="769441"/>
          </a:xfrm>
          <a:prstGeom prst="rect">
            <a:avLst/>
          </a:prstGeom>
          <a:noFill/>
        </p:spPr>
        <p:txBody>
          <a:bodyPr wrap="square" rtlCol="0">
            <a:spAutoFit/>
          </a:bodyPr>
          <a:lstStyle/>
          <a:p>
            <a:r>
              <a:rPr lang="en-US" sz="4400" b="1" dirty="0" smtClean="0">
                <a:solidFill>
                  <a:schemeClr val="accent1">
                    <a:lumMod val="75000"/>
                  </a:schemeClr>
                </a:solidFill>
                <a:latin typeface="Arial" panose="020B0604020202020204" pitchFamily="34" charset="0"/>
                <a:cs typeface="Arial" panose="020B0604020202020204" pitchFamily="34" charset="0"/>
              </a:rPr>
              <a:t>NYS Administered Financial Aid</a:t>
            </a:r>
            <a:endParaRPr lang="en-US" sz="4400" b="1" dirty="0">
              <a:solidFill>
                <a:schemeClr val="accent1">
                  <a:lumMod val="75000"/>
                </a:schemeClr>
              </a:solidFill>
              <a:latin typeface="Arial" panose="020B0604020202020204" pitchFamily="34" charset="0"/>
              <a:cs typeface="Arial" panose="020B0604020202020204" pitchFamily="34" charset="0"/>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2"/>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3"/>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4"/>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5"/>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6"/>
            <a:stretch>
              <a:fillRect/>
            </a:stretch>
          </p:blipFill>
          <p:spPr>
            <a:xfrm>
              <a:off x="2253567" y="6271376"/>
              <a:ext cx="543283" cy="382767"/>
            </a:xfrm>
            <a:prstGeom prst="rect">
              <a:avLst/>
            </a:prstGeom>
          </p:spPr>
        </p:pic>
      </p:grpSp>
    </p:spTree>
    <p:extLst>
      <p:ext uri="{BB962C8B-B14F-4D97-AF65-F5344CB8AC3E}">
        <p14:creationId xmlns:p14="http://schemas.microsoft.com/office/powerpoint/2010/main" val="368904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a:extLst>
              <a:ext uri="{FF2B5EF4-FFF2-40B4-BE49-F238E27FC236}">
                <a16:creationId xmlns:a16="http://schemas.microsoft.com/office/drawing/2014/main" id="{74E7F646-9780-9445-9433-667432225987}"/>
              </a:ext>
            </a:extLst>
          </p:cNvPr>
          <p:cNvSpPr txBox="1"/>
          <p:nvPr/>
        </p:nvSpPr>
        <p:spPr>
          <a:xfrm>
            <a:off x="594878" y="1000428"/>
            <a:ext cx="10729519" cy="4832092"/>
          </a:xfrm>
          <a:prstGeom prst="rect">
            <a:avLst/>
          </a:prstGeom>
          <a:noFill/>
        </p:spPr>
        <p:txBody>
          <a:bodyPr wrap="square" rtlCol="0">
            <a:spAutoFit/>
          </a:bodyPr>
          <a:lstStyle/>
          <a:p>
            <a:r>
              <a:rPr lang="en-US" sz="3200" b="1" dirty="0" smtClean="0"/>
              <a:t>Federal Aid</a:t>
            </a:r>
          </a:p>
          <a:p>
            <a:pPr marL="457200" indent="-457200">
              <a:buFont typeface="Arial" panose="020B0604020202020204" pitchFamily="34" charset="0"/>
              <a:buChar char="•"/>
            </a:pPr>
            <a:r>
              <a:rPr lang="en-US" sz="2800" dirty="0" smtClean="0"/>
              <a:t>Anticipate </a:t>
            </a:r>
            <a:r>
              <a:rPr lang="en-US" sz="2800" dirty="0"/>
              <a:t>all federal awards will be </a:t>
            </a:r>
            <a:r>
              <a:rPr lang="en-US" sz="2800" dirty="0" smtClean="0"/>
              <a:t>funded</a:t>
            </a:r>
          </a:p>
          <a:p>
            <a:pPr marL="457200" indent="-457200">
              <a:buFont typeface="Arial" panose="020B0604020202020204" pitchFamily="34" charset="0"/>
              <a:buChar char="•"/>
            </a:pPr>
            <a:r>
              <a:rPr lang="en-US" sz="2800" dirty="0" smtClean="0"/>
              <a:t>Pell increase from $6,495 to $6,895 </a:t>
            </a:r>
          </a:p>
          <a:p>
            <a:pPr marL="914400" lvl="1" indent="-457200">
              <a:buFont typeface="Arial" panose="020B0604020202020204" pitchFamily="34" charset="0"/>
              <a:buChar char="•"/>
            </a:pPr>
            <a:r>
              <a:rPr lang="en-US" sz="2800" dirty="0" smtClean="0"/>
              <a:t>FSA will be updating w/ revised schedules </a:t>
            </a:r>
            <a:r>
              <a:rPr lang="en-US" sz="2800" dirty="0"/>
              <a:t>in </a:t>
            </a:r>
            <a:r>
              <a:rPr lang="en-US" sz="2800" dirty="0" smtClean="0"/>
              <a:t>COD. Advise to </a:t>
            </a:r>
            <a:r>
              <a:rPr lang="en-US" sz="2800" dirty="0"/>
              <a:t>refrain from submitting Pell Grant records to the COD system until after </a:t>
            </a:r>
            <a:r>
              <a:rPr lang="en-US" sz="2800" dirty="0" smtClean="0"/>
              <a:t>schedules </a:t>
            </a:r>
            <a:r>
              <a:rPr lang="en-US" sz="2800" dirty="0"/>
              <a:t>have been implemented in the COD system.</a:t>
            </a:r>
            <a:endParaRPr lang="en-US" sz="2800" dirty="0" smtClean="0"/>
          </a:p>
          <a:p>
            <a:pPr marL="457200" indent="-457200">
              <a:buFont typeface="Arial" panose="020B0604020202020204" pitchFamily="34" charset="0"/>
              <a:buChar char="•"/>
            </a:pPr>
            <a:r>
              <a:rPr lang="en-US" sz="2800" dirty="0" smtClean="0"/>
              <a:t>PSLF – additional eligible borrowers identified - more student debt forgiven </a:t>
            </a:r>
          </a:p>
          <a:p>
            <a:pPr marL="457200" indent="-457200">
              <a:buFont typeface="Arial" panose="020B0604020202020204" pitchFamily="34" charset="0"/>
              <a:buChar char="•"/>
            </a:pPr>
            <a:r>
              <a:rPr lang="en-US" sz="2800" dirty="0" smtClean="0"/>
              <a:t>Federal student loan repayment pause extended</a:t>
            </a:r>
          </a:p>
          <a:p>
            <a:pPr marL="457200" indent="-457200">
              <a:buFont typeface="Arial" panose="020B0604020202020204" pitchFamily="34" charset="0"/>
              <a:buChar char="•"/>
            </a:pPr>
            <a:r>
              <a:rPr lang="en-US" sz="3200" b="1" dirty="0" smtClean="0"/>
              <a:t>ED continuing work on </a:t>
            </a:r>
            <a:r>
              <a:rPr lang="en-US" sz="2800" dirty="0" smtClean="0"/>
              <a:t>FAFSA simplification </a:t>
            </a:r>
          </a:p>
          <a:p>
            <a:pPr lvl="1"/>
            <a:endParaRPr lang="en-US" sz="2000" dirty="0"/>
          </a:p>
        </p:txBody>
      </p:sp>
      <p:sp>
        <p:nvSpPr>
          <p:cNvPr id="50" name="TextBox 49">
            <a:extLst>
              <a:ext uri="{FF2B5EF4-FFF2-40B4-BE49-F238E27FC236}">
                <a16:creationId xmlns:a16="http://schemas.microsoft.com/office/drawing/2014/main" id="{64C46061-24B8-E94C-8F33-4A920E2D50C3}"/>
              </a:ext>
            </a:extLst>
          </p:cNvPr>
          <p:cNvSpPr txBox="1"/>
          <p:nvPr/>
        </p:nvSpPr>
        <p:spPr>
          <a:xfrm>
            <a:off x="295284" y="257299"/>
            <a:ext cx="11526601" cy="646331"/>
          </a:xfrm>
          <a:prstGeom prst="rect">
            <a:avLst/>
          </a:prstGeom>
          <a:noFill/>
        </p:spPr>
        <p:txBody>
          <a:bodyPr wrap="square" rtlCol="0">
            <a:sp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Federal Financial Aid</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2"/>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3"/>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4"/>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5"/>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6"/>
            <a:stretch>
              <a:fillRect/>
            </a:stretch>
          </p:blipFill>
          <p:spPr>
            <a:xfrm>
              <a:off x="2253567" y="6271376"/>
              <a:ext cx="543283" cy="382767"/>
            </a:xfrm>
            <a:prstGeom prst="rect">
              <a:avLst/>
            </a:prstGeom>
          </p:spPr>
        </p:pic>
      </p:grpSp>
    </p:spTree>
    <p:extLst>
      <p:ext uri="{BB962C8B-B14F-4D97-AF65-F5344CB8AC3E}">
        <p14:creationId xmlns:p14="http://schemas.microsoft.com/office/powerpoint/2010/main" val="2645265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a:extLst>
              <a:ext uri="{FF2B5EF4-FFF2-40B4-BE49-F238E27FC236}">
                <a16:creationId xmlns:a16="http://schemas.microsoft.com/office/drawing/2014/main" id="{74E7F646-9780-9445-9433-667432225987}"/>
              </a:ext>
            </a:extLst>
          </p:cNvPr>
          <p:cNvSpPr txBox="1"/>
          <p:nvPr/>
        </p:nvSpPr>
        <p:spPr>
          <a:xfrm>
            <a:off x="731242" y="1424462"/>
            <a:ext cx="10096224" cy="4647426"/>
          </a:xfrm>
          <a:prstGeom prst="rect">
            <a:avLst/>
          </a:prstGeom>
          <a:noFill/>
        </p:spPr>
        <p:txBody>
          <a:bodyPr wrap="square" rtlCol="0">
            <a:spAutoFit/>
          </a:bodyPr>
          <a:lstStyle/>
          <a:p>
            <a:pPr marL="342900" lvl="0" indent="-342900">
              <a:buFont typeface="+mj-lt"/>
              <a:buAutoNum type="arabicPeriod"/>
            </a:pPr>
            <a:r>
              <a:rPr lang="en-US" sz="2400" dirty="0"/>
              <a:t>Streamline and expedite the EOP income eligibility determination process</a:t>
            </a:r>
            <a:r>
              <a:rPr lang="en-US" sz="2400" dirty="0" smtClean="0"/>
              <a:t>.</a:t>
            </a:r>
          </a:p>
          <a:p>
            <a:pPr marL="342900" lvl="0" indent="-342900">
              <a:buFont typeface="+mj-lt"/>
              <a:buAutoNum type="arabicPeriod"/>
            </a:pPr>
            <a:endParaRPr lang="en-US" sz="2400" dirty="0"/>
          </a:p>
          <a:p>
            <a:pPr marL="342900" lvl="0" indent="-342900">
              <a:buFont typeface="+mj-lt"/>
              <a:buAutoNum type="arabicPeriod"/>
            </a:pPr>
            <a:r>
              <a:rPr lang="en-US" sz="2400" dirty="0" smtClean="0"/>
              <a:t>Increase </a:t>
            </a:r>
            <a:r>
              <a:rPr lang="en-US" sz="2400" dirty="0"/>
              <a:t>enrollment by assisting students who don’t meet the EOP eligibility criteria in gaining admission to a SUNY campus under general admissions.  </a:t>
            </a:r>
            <a:endParaRPr lang="en-US" sz="2400" dirty="0" smtClean="0"/>
          </a:p>
          <a:p>
            <a:pPr marL="342900" lvl="0" indent="-342900">
              <a:buFont typeface="+mj-lt"/>
              <a:buAutoNum type="arabicPeriod"/>
            </a:pPr>
            <a:endParaRPr lang="en-US" sz="2400" dirty="0" smtClean="0"/>
          </a:p>
          <a:p>
            <a:pPr marL="342900" lvl="0" indent="-342900">
              <a:buFont typeface="+mj-lt"/>
              <a:buAutoNum type="arabicPeriod"/>
            </a:pPr>
            <a:r>
              <a:rPr lang="en-US" sz="2400" dirty="0" smtClean="0"/>
              <a:t>Ensure </a:t>
            </a:r>
            <a:r>
              <a:rPr lang="en-US" sz="2400" dirty="0"/>
              <a:t>that all available EOP slots are filled across SUNY by matching EOP eligible students, whose first choice campus cannot offer them an EOP slot, with the option to be reviewed for an available EOP slot at another campus.  </a:t>
            </a:r>
          </a:p>
          <a:p>
            <a:r>
              <a:rPr lang="en-US" sz="2400" dirty="0"/>
              <a:t> </a:t>
            </a:r>
          </a:p>
          <a:p>
            <a:endParaRPr lang="en-US" sz="2400" dirty="0"/>
          </a:p>
          <a:p>
            <a:endParaRPr lang="en-US" sz="2800" dirty="0" smtClean="0"/>
          </a:p>
          <a:p>
            <a:endParaRPr lang="en-US" sz="2800" dirty="0"/>
          </a:p>
        </p:txBody>
      </p:sp>
      <p:sp>
        <p:nvSpPr>
          <p:cNvPr id="50" name="TextBox 49">
            <a:extLst>
              <a:ext uri="{FF2B5EF4-FFF2-40B4-BE49-F238E27FC236}">
                <a16:creationId xmlns:a16="http://schemas.microsoft.com/office/drawing/2014/main" id="{64C46061-24B8-E94C-8F33-4A920E2D50C3}"/>
              </a:ext>
            </a:extLst>
          </p:cNvPr>
          <p:cNvSpPr txBox="1"/>
          <p:nvPr/>
        </p:nvSpPr>
        <p:spPr>
          <a:xfrm>
            <a:off x="768995" y="328450"/>
            <a:ext cx="10584560" cy="707886"/>
          </a:xfrm>
          <a:prstGeom prst="rect">
            <a:avLst/>
          </a:prstGeom>
          <a:noFill/>
        </p:spPr>
        <p:txBody>
          <a:bodyPr wrap="square" rtlCol="0">
            <a:spAutoFit/>
          </a:bodyPr>
          <a:lstStyle/>
          <a:p>
            <a:r>
              <a:rPr lang="en-US" sz="4000" b="1" dirty="0">
                <a:solidFill>
                  <a:srgbClr val="0070C0"/>
                </a:solidFill>
              </a:rPr>
              <a:t>EOP Income Verification Pilot Goals</a:t>
            </a:r>
            <a:endParaRPr lang="en-US" sz="4000" dirty="0">
              <a:solidFill>
                <a:srgbClr val="0070C0"/>
              </a:solidFill>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2"/>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3"/>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4"/>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5"/>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6"/>
            <a:stretch>
              <a:fillRect/>
            </a:stretch>
          </p:blipFill>
          <p:spPr>
            <a:xfrm>
              <a:off x="2253567" y="6271376"/>
              <a:ext cx="543283" cy="382767"/>
            </a:xfrm>
            <a:prstGeom prst="rect">
              <a:avLst/>
            </a:prstGeom>
          </p:spPr>
        </p:pic>
      </p:grpSp>
    </p:spTree>
    <p:extLst>
      <p:ext uri="{BB962C8B-B14F-4D97-AF65-F5344CB8AC3E}">
        <p14:creationId xmlns:p14="http://schemas.microsoft.com/office/powerpoint/2010/main" val="1217477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a:extLst>
              <a:ext uri="{FF2B5EF4-FFF2-40B4-BE49-F238E27FC236}">
                <a16:creationId xmlns:a16="http://schemas.microsoft.com/office/drawing/2014/main" id="{74E7F646-9780-9445-9433-667432225987}"/>
              </a:ext>
            </a:extLst>
          </p:cNvPr>
          <p:cNvSpPr txBox="1"/>
          <p:nvPr/>
        </p:nvSpPr>
        <p:spPr>
          <a:xfrm>
            <a:off x="444616" y="1325461"/>
            <a:ext cx="10771465" cy="6709529"/>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Pre </a:t>
            </a:r>
            <a:r>
              <a:rPr lang="en-US" sz="1600" dirty="0"/>
              <a:t>selection website landing page takes the student </a:t>
            </a:r>
            <a:r>
              <a:rPr lang="en-US" sz="1600" dirty="0" smtClean="0"/>
              <a:t>applying to pilot campus through </a:t>
            </a:r>
            <a:r>
              <a:rPr lang="en-US" sz="1600" dirty="0"/>
              <a:t>a series of questions to prescreen for EOP income eligibility.  </a:t>
            </a:r>
            <a:endParaRPr lang="en-US" sz="1600" dirty="0" smtClean="0"/>
          </a:p>
          <a:p>
            <a:pPr marL="742950" lvl="1" indent="-285750">
              <a:buFont typeface="Courier New" panose="02070309020205020404" pitchFamily="49" charset="0"/>
              <a:buChar char="o"/>
            </a:pPr>
            <a:r>
              <a:rPr lang="en-US" sz="1600" dirty="0"/>
              <a:t>Q</a:t>
            </a:r>
            <a:r>
              <a:rPr lang="en-US" sz="1600" dirty="0" smtClean="0"/>
              <a:t>uestions asking for </a:t>
            </a:r>
            <a:r>
              <a:rPr lang="en-US" sz="1600" dirty="0"/>
              <a:t>information that will determine </a:t>
            </a:r>
            <a:r>
              <a:rPr lang="en-US" sz="1600" dirty="0" smtClean="0"/>
              <a:t>whether student </a:t>
            </a:r>
            <a:r>
              <a:rPr lang="en-US" sz="1600" dirty="0"/>
              <a:t>appears to </a:t>
            </a:r>
            <a:r>
              <a:rPr lang="en-US" sz="1600" dirty="0" smtClean="0"/>
              <a:t>meet </a:t>
            </a:r>
            <a:r>
              <a:rPr lang="en-US" sz="1600" dirty="0"/>
              <a:t>income eligibility requirements based on </a:t>
            </a:r>
            <a:r>
              <a:rPr lang="en-US" sz="1600" dirty="0" smtClean="0"/>
              <a:t>self-reported data  </a:t>
            </a:r>
            <a:r>
              <a:rPr lang="en-US" sz="1600" dirty="0"/>
              <a:t> </a:t>
            </a:r>
          </a:p>
          <a:p>
            <a:pPr marL="285750" indent="-285750">
              <a:buFont typeface="Arial" panose="020B0604020202020204" pitchFamily="34" charset="0"/>
              <a:buChar char="•"/>
            </a:pPr>
            <a:r>
              <a:rPr lang="en-US" sz="1600" dirty="0"/>
              <a:t>Students who don’t appear to meet the EOP income eligibility requirements will see a message that the self-reported data indicates </a:t>
            </a:r>
            <a:r>
              <a:rPr lang="en-US" sz="1600" dirty="0" smtClean="0"/>
              <a:t>they </a:t>
            </a:r>
            <a:r>
              <a:rPr lang="en-US" sz="1600" dirty="0"/>
              <a:t>don’t appear to meet the EOP </a:t>
            </a:r>
            <a:r>
              <a:rPr lang="en-US" sz="1600" dirty="0" smtClean="0"/>
              <a:t>eligibility </a:t>
            </a:r>
          </a:p>
          <a:p>
            <a:pPr marL="742950" lvl="1" indent="-285750">
              <a:buFont typeface="Courier New" panose="02070309020205020404" pitchFamily="49" charset="0"/>
              <a:buChar char="o"/>
            </a:pPr>
            <a:r>
              <a:rPr lang="en-US" sz="1600" dirty="0" smtClean="0"/>
              <a:t>Will </a:t>
            </a:r>
            <a:r>
              <a:rPr lang="en-US" sz="1600" dirty="0"/>
              <a:t>be provided </a:t>
            </a:r>
            <a:r>
              <a:rPr lang="en-US" sz="1600" dirty="0" smtClean="0"/>
              <a:t>an </a:t>
            </a:r>
            <a:r>
              <a:rPr lang="en-US" sz="1600" dirty="0"/>
              <a:t>opportunity to change </a:t>
            </a:r>
            <a:r>
              <a:rPr lang="en-US" sz="1600" dirty="0" smtClean="0"/>
              <a:t>reported </a:t>
            </a:r>
            <a:r>
              <a:rPr lang="en-US" sz="1600" dirty="0"/>
              <a:t>data or move forward with the regular admission process for </a:t>
            </a:r>
            <a:r>
              <a:rPr lang="en-US" sz="1600" dirty="0" smtClean="0"/>
              <a:t>requested campuses  </a:t>
            </a:r>
            <a:endParaRPr lang="en-US" sz="1600" dirty="0"/>
          </a:p>
          <a:p>
            <a:pPr marL="285750" indent="-285750">
              <a:buFont typeface="Arial" panose="020B0604020202020204" pitchFamily="34" charset="0"/>
              <a:buChar char="•"/>
            </a:pPr>
            <a:r>
              <a:rPr lang="en-US" sz="1600" dirty="0" smtClean="0"/>
              <a:t>If </a:t>
            </a:r>
            <a:r>
              <a:rPr lang="en-US" sz="1600" dirty="0"/>
              <a:t>it appears that the student meets the income eligibility requirements for EOP </a:t>
            </a:r>
            <a:r>
              <a:rPr lang="en-US" sz="1600" dirty="0" smtClean="0"/>
              <a:t>eligibility:</a:t>
            </a:r>
          </a:p>
          <a:p>
            <a:pPr marL="742950" lvl="1" indent="-285750">
              <a:buFont typeface="Courier New" panose="02070309020205020404" pitchFamily="49" charset="0"/>
              <a:buChar char="o"/>
            </a:pPr>
            <a:r>
              <a:rPr lang="en-US" sz="1600" dirty="0" smtClean="0"/>
              <a:t>Will </a:t>
            </a:r>
            <a:r>
              <a:rPr lang="en-US" sz="1600" dirty="0"/>
              <a:t>be asked if they have filed the FAFSA (academic </a:t>
            </a:r>
            <a:r>
              <a:rPr lang="en-US" sz="1600" dirty="0" smtClean="0"/>
              <a:t>year specified)  </a:t>
            </a:r>
          </a:p>
          <a:p>
            <a:pPr marL="1200150" lvl="2" indent="-285750">
              <a:buFont typeface="Wingdings" panose="05000000000000000000" pitchFamily="2" charset="2"/>
              <a:buChar char="§"/>
            </a:pPr>
            <a:r>
              <a:rPr lang="en-US" sz="1600" dirty="0" smtClean="0"/>
              <a:t>Will </a:t>
            </a:r>
            <a:r>
              <a:rPr lang="en-US" sz="1600" dirty="0"/>
              <a:t>be able to link to the FAFSA if they haven’t yet </a:t>
            </a:r>
            <a:r>
              <a:rPr lang="en-US" sz="1600" dirty="0" smtClean="0"/>
              <a:t>completed  </a:t>
            </a:r>
          </a:p>
          <a:p>
            <a:pPr marL="1200150" lvl="2" indent="-285750">
              <a:buFont typeface="Wingdings" panose="05000000000000000000" pitchFamily="2" charset="2"/>
              <a:buChar char="§"/>
            </a:pPr>
            <a:r>
              <a:rPr lang="en-US" sz="1600" dirty="0" smtClean="0"/>
              <a:t>Once </a:t>
            </a:r>
            <a:r>
              <a:rPr lang="en-US" sz="1600" dirty="0"/>
              <a:t>the FAFSA is completed, </a:t>
            </a:r>
            <a:r>
              <a:rPr lang="en-US" sz="1600" dirty="0" smtClean="0"/>
              <a:t>student is returned </a:t>
            </a:r>
            <a:r>
              <a:rPr lang="en-US" sz="1600" dirty="0"/>
              <a:t>to the pre-selection page to complete federal income verification via Verification </a:t>
            </a:r>
            <a:r>
              <a:rPr lang="en-US" sz="1600" dirty="0" smtClean="0"/>
              <a:t>Gateway</a:t>
            </a:r>
            <a:endParaRPr lang="en-US" sz="1600" dirty="0"/>
          </a:p>
          <a:p>
            <a:pPr marL="742950" lvl="1" indent="-285750">
              <a:buFont typeface="Courier New" panose="02070309020205020404" pitchFamily="49" charset="0"/>
              <a:buChar char="o"/>
            </a:pPr>
            <a:r>
              <a:rPr lang="en-US" sz="1600" dirty="0"/>
              <a:t> </a:t>
            </a:r>
            <a:r>
              <a:rPr lang="en-US" sz="1600" dirty="0" smtClean="0"/>
              <a:t>Students </a:t>
            </a:r>
            <a:r>
              <a:rPr lang="en-US" sz="1600" dirty="0"/>
              <a:t>who have already filed the FAFSA will be directed into the Verification Gateway to begin the federal income verification </a:t>
            </a:r>
            <a:r>
              <a:rPr lang="en-US" sz="1600" dirty="0" smtClean="0"/>
              <a:t>process, which </a:t>
            </a:r>
            <a:r>
              <a:rPr lang="en-US" sz="1600" dirty="0"/>
              <a:t>includes </a:t>
            </a:r>
            <a:r>
              <a:rPr lang="en-US" sz="1600" dirty="0" smtClean="0"/>
              <a:t>notification </a:t>
            </a:r>
            <a:r>
              <a:rPr lang="en-US" sz="1600" dirty="0"/>
              <a:t>of required documentation and prompts student if data is </a:t>
            </a:r>
            <a:r>
              <a:rPr lang="en-US" sz="1600" dirty="0" smtClean="0"/>
              <a:t>missing</a:t>
            </a:r>
            <a:endParaRPr lang="en-US" sz="1600" dirty="0"/>
          </a:p>
          <a:p>
            <a:r>
              <a:rPr lang="en-US" sz="1600" dirty="0"/>
              <a:t> </a:t>
            </a:r>
          </a:p>
          <a:p>
            <a:r>
              <a:rPr lang="en-US" sz="1600" dirty="0"/>
              <a:t>Campuses will have access to the completed income verifications which will be used to meet applicable federal income verification requirements and students will then be forwarded for EOP academic review to determine EOP </a:t>
            </a:r>
            <a:r>
              <a:rPr lang="en-US" dirty="0"/>
              <a:t>eligibility.  </a:t>
            </a:r>
          </a:p>
          <a:p>
            <a:r>
              <a:rPr lang="en-US" dirty="0"/>
              <a:t> </a:t>
            </a:r>
          </a:p>
          <a:p>
            <a:r>
              <a:rPr lang="en-US" dirty="0"/>
              <a:t> </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endParaRPr lang="en-US" sz="2400" dirty="0"/>
          </a:p>
          <a:p>
            <a:endParaRPr lang="en-US" sz="2800" dirty="0" smtClean="0"/>
          </a:p>
          <a:p>
            <a:endParaRPr lang="en-US" sz="2800" dirty="0"/>
          </a:p>
        </p:txBody>
      </p:sp>
      <p:sp>
        <p:nvSpPr>
          <p:cNvPr id="50" name="TextBox 49">
            <a:extLst>
              <a:ext uri="{FF2B5EF4-FFF2-40B4-BE49-F238E27FC236}">
                <a16:creationId xmlns:a16="http://schemas.microsoft.com/office/drawing/2014/main" id="{64C46061-24B8-E94C-8F33-4A920E2D50C3}"/>
              </a:ext>
            </a:extLst>
          </p:cNvPr>
          <p:cNvSpPr txBox="1"/>
          <p:nvPr/>
        </p:nvSpPr>
        <p:spPr>
          <a:xfrm>
            <a:off x="511728" y="151002"/>
            <a:ext cx="10841827" cy="707886"/>
          </a:xfrm>
          <a:prstGeom prst="rect">
            <a:avLst/>
          </a:prstGeom>
          <a:noFill/>
        </p:spPr>
        <p:txBody>
          <a:bodyPr wrap="square" rtlCol="0">
            <a:spAutoFit/>
          </a:bodyPr>
          <a:lstStyle/>
          <a:p>
            <a:r>
              <a:rPr lang="en-US" sz="4000" b="1" dirty="0">
                <a:solidFill>
                  <a:schemeClr val="accent1"/>
                </a:solidFill>
              </a:rPr>
              <a:t>Pilot Phase One</a:t>
            </a:r>
            <a:endParaRPr lang="en-US" sz="4000" dirty="0">
              <a:solidFill>
                <a:schemeClr val="accent1"/>
              </a:solidFill>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3"/>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4"/>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5"/>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6"/>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7"/>
            <a:stretch>
              <a:fillRect/>
            </a:stretch>
          </p:blipFill>
          <p:spPr>
            <a:xfrm>
              <a:off x="2253567" y="6271376"/>
              <a:ext cx="543283" cy="382767"/>
            </a:xfrm>
            <a:prstGeom prst="rect">
              <a:avLst/>
            </a:prstGeom>
          </p:spPr>
        </p:pic>
      </p:grpSp>
    </p:spTree>
    <p:extLst>
      <p:ext uri="{BB962C8B-B14F-4D97-AF65-F5344CB8AC3E}">
        <p14:creationId xmlns:p14="http://schemas.microsoft.com/office/powerpoint/2010/main" val="197132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a:extLst>
              <a:ext uri="{FF2B5EF4-FFF2-40B4-BE49-F238E27FC236}">
                <a16:creationId xmlns:a16="http://schemas.microsoft.com/office/drawing/2014/main" id="{74E7F646-9780-9445-9433-667432225987}"/>
              </a:ext>
            </a:extLst>
          </p:cNvPr>
          <p:cNvSpPr txBox="1"/>
          <p:nvPr/>
        </p:nvSpPr>
        <p:spPr>
          <a:xfrm>
            <a:off x="731241" y="1424462"/>
            <a:ext cx="10729519" cy="6124754"/>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Students </a:t>
            </a:r>
            <a:r>
              <a:rPr lang="en-US" dirty="0"/>
              <a:t>who apply for EOP but don't get offered a slot at any </a:t>
            </a:r>
            <a:r>
              <a:rPr lang="en-US" dirty="0" smtClean="0"/>
              <a:t>campus:</a:t>
            </a:r>
          </a:p>
          <a:p>
            <a:pPr marL="742950" lvl="1" indent="-285750">
              <a:buFont typeface="Courier New" panose="02070309020205020404" pitchFamily="49" charset="0"/>
              <a:buChar char="o"/>
            </a:pPr>
            <a:r>
              <a:rPr lang="en-US" dirty="0" smtClean="0"/>
              <a:t>Campus </a:t>
            </a:r>
            <a:r>
              <a:rPr lang="en-US" dirty="0"/>
              <a:t>will upload </a:t>
            </a:r>
            <a:r>
              <a:rPr lang="en-US" dirty="0" smtClean="0"/>
              <a:t>rejected </a:t>
            </a:r>
            <a:r>
              <a:rPr lang="en-US" dirty="0"/>
              <a:t>EOP cohort to </a:t>
            </a:r>
            <a:r>
              <a:rPr lang="en-US" dirty="0" smtClean="0"/>
              <a:t>vendor </a:t>
            </a:r>
            <a:r>
              <a:rPr lang="en-US" dirty="0"/>
              <a:t>via </a:t>
            </a:r>
            <a:r>
              <a:rPr lang="en-US" dirty="0" err="1" smtClean="0"/>
              <a:t>sFTP</a:t>
            </a:r>
            <a:r>
              <a:rPr lang="en-US" dirty="0" smtClean="0"/>
              <a:t> process and, </a:t>
            </a:r>
            <a:r>
              <a:rPr lang="en-US" dirty="0"/>
              <a:t>under the current reenroll contract, </a:t>
            </a:r>
            <a:r>
              <a:rPr lang="en-US" dirty="0" smtClean="0"/>
              <a:t>vendor </a:t>
            </a:r>
            <a:r>
              <a:rPr lang="en-US" dirty="0"/>
              <a:t>will send up to three outreach communications (email and phone call) using language developed by SUNY </a:t>
            </a:r>
            <a:r>
              <a:rPr lang="en-US" dirty="0" smtClean="0"/>
              <a:t>to:</a:t>
            </a:r>
          </a:p>
          <a:p>
            <a:pPr marL="1200150" lvl="2" indent="-285750">
              <a:buFont typeface="Wingdings" panose="05000000000000000000" pitchFamily="2" charset="2"/>
              <a:buChar char="§"/>
            </a:pPr>
            <a:r>
              <a:rPr lang="en-US" dirty="0" smtClean="0"/>
              <a:t>Refer </a:t>
            </a:r>
            <a:r>
              <a:rPr lang="en-US" dirty="0"/>
              <a:t>EOP eligible </a:t>
            </a:r>
            <a:r>
              <a:rPr lang="en-US" dirty="0" smtClean="0"/>
              <a:t>initially </a:t>
            </a:r>
            <a:r>
              <a:rPr lang="en-US" dirty="0"/>
              <a:t>rejected students to a </a:t>
            </a:r>
            <a:r>
              <a:rPr lang="en-US" dirty="0" smtClean="0"/>
              <a:t>SUNY System </a:t>
            </a:r>
            <a:r>
              <a:rPr lang="en-US" dirty="0"/>
              <a:t>developed EOP </a:t>
            </a:r>
            <a:r>
              <a:rPr lang="en-US" dirty="0" smtClean="0"/>
              <a:t>landing page, </a:t>
            </a:r>
            <a:r>
              <a:rPr lang="en-US" dirty="0"/>
              <a:t>where campuses with available EOP slots report current </a:t>
            </a:r>
            <a:r>
              <a:rPr lang="en-US" dirty="0" smtClean="0"/>
              <a:t>openings</a:t>
            </a:r>
          </a:p>
          <a:p>
            <a:pPr marL="1657350" lvl="3" indent="-285750">
              <a:buFont typeface="Wingdings" panose="05000000000000000000" pitchFamily="2" charset="2"/>
              <a:buChar char="§"/>
            </a:pPr>
            <a:r>
              <a:rPr lang="en-US" dirty="0" smtClean="0"/>
              <a:t>Will allow </a:t>
            </a:r>
            <a:r>
              <a:rPr lang="en-US" dirty="0"/>
              <a:t>"EOP Eligible" </a:t>
            </a:r>
            <a:r>
              <a:rPr lang="en-US" dirty="0" smtClean="0"/>
              <a:t>initially </a:t>
            </a:r>
            <a:r>
              <a:rPr lang="en-US" dirty="0"/>
              <a:t>rejected students to reapply for EOP admission at another SUNY campus, </a:t>
            </a:r>
            <a:r>
              <a:rPr lang="en-US" dirty="0" smtClean="0"/>
              <a:t>and</a:t>
            </a:r>
          </a:p>
          <a:p>
            <a:pPr marL="1200150" lvl="2" indent="-285750">
              <a:buFont typeface="Wingdings" panose="05000000000000000000" pitchFamily="2" charset="2"/>
              <a:buChar char="§"/>
            </a:pPr>
            <a:r>
              <a:rPr lang="en-US" dirty="0" smtClean="0"/>
              <a:t>Refer/encourage </a:t>
            </a:r>
            <a:r>
              <a:rPr lang="en-US" dirty="0"/>
              <a:t>EOP rejected (eligible or not) students to apply for "regular admission" at the campus where they were rejected for EOP admission...by providing them with the general admissions link (or campus provided landing page) of the campus where they were denied EOP Admission...with additional information on available financial aid information and SUNY Financial Literacy, </a:t>
            </a:r>
            <a:r>
              <a:rPr lang="en-US" dirty="0" smtClean="0"/>
              <a:t>and</a:t>
            </a:r>
          </a:p>
          <a:p>
            <a:pPr marL="1200150" lvl="2" indent="-285750">
              <a:buFont typeface="Wingdings" panose="05000000000000000000" pitchFamily="2" charset="2"/>
              <a:buChar char="§"/>
            </a:pPr>
            <a:r>
              <a:rPr lang="en-US" dirty="0" smtClean="0"/>
              <a:t>Vendor </a:t>
            </a:r>
            <a:r>
              <a:rPr lang="en-US" dirty="0"/>
              <a:t>will also provide initially rejected EOP applicants with the all SUNY Admissions link and a link to SUNY Online Programs (and ...links to financial aid information and SUNY financial literacy etc.)</a:t>
            </a:r>
          </a:p>
          <a:p>
            <a:r>
              <a:rPr lang="en-US" dirty="0"/>
              <a:t> </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endParaRPr lang="en-US" sz="2400" dirty="0"/>
          </a:p>
          <a:p>
            <a:endParaRPr lang="en-US" sz="2800" dirty="0" smtClean="0"/>
          </a:p>
          <a:p>
            <a:endParaRPr lang="en-US" sz="2800" dirty="0"/>
          </a:p>
        </p:txBody>
      </p:sp>
      <p:sp>
        <p:nvSpPr>
          <p:cNvPr id="50" name="TextBox 49">
            <a:extLst>
              <a:ext uri="{FF2B5EF4-FFF2-40B4-BE49-F238E27FC236}">
                <a16:creationId xmlns:a16="http://schemas.microsoft.com/office/drawing/2014/main" id="{64C46061-24B8-E94C-8F33-4A920E2D50C3}"/>
              </a:ext>
            </a:extLst>
          </p:cNvPr>
          <p:cNvSpPr txBox="1"/>
          <p:nvPr/>
        </p:nvSpPr>
        <p:spPr>
          <a:xfrm>
            <a:off x="952466" y="342355"/>
            <a:ext cx="10584560" cy="707886"/>
          </a:xfrm>
          <a:prstGeom prst="rect">
            <a:avLst/>
          </a:prstGeom>
          <a:noFill/>
        </p:spPr>
        <p:txBody>
          <a:bodyPr wrap="square" rtlCol="0">
            <a:spAutoFit/>
          </a:bodyPr>
          <a:lstStyle/>
          <a:p>
            <a:r>
              <a:rPr lang="en-US" sz="4000" b="1" dirty="0">
                <a:solidFill>
                  <a:schemeClr val="accent1"/>
                </a:solidFill>
              </a:rPr>
              <a:t>Pilot Phase </a:t>
            </a:r>
            <a:r>
              <a:rPr lang="en-US" sz="4000" b="1" dirty="0" smtClean="0">
                <a:solidFill>
                  <a:schemeClr val="accent1"/>
                </a:solidFill>
              </a:rPr>
              <a:t>Two-very time sensitive</a:t>
            </a:r>
            <a:endParaRPr lang="en-US" sz="4000" dirty="0">
              <a:solidFill>
                <a:schemeClr val="accent1"/>
              </a:solidFill>
            </a:endParaRPr>
          </a:p>
        </p:txBody>
      </p:sp>
      <p:grpSp>
        <p:nvGrpSpPr>
          <p:cNvPr id="16" name="Group 15">
            <a:extLst>
              <a:ext uri="{FF2B5EF4-FFF2-40B4-BE49-F238E27FC236}">
                <a16:creationId xmlns:a16="http://schemas.microsoft.com/office/drawing/2014/main" id="{C71B4473-F504-DC49-9136-F3CF74951790}"/>
              </a:ext>
            </a:extLst>
          </p:cNvPr>
          <p:cNvGrpSpPr/>
          <p:nvPr/>
        </p:nvGrpSpPr>
        <p:grpSpPr>
          <a:xfrm>
            <a:off x="1" y="6138332"/>
            <a:ext cx="12192000" cy="719667"/>
            <a:chOff x="1" y="6138332"/>
            <a:chExt cx="12192000" cy="719667"/>
          </a:xfrm>
        </p:grpSpPr>
        <p:sp>
          <p:nvSpPr>
            <p:cNvPr id="17" name="Rectangle 16">
              <a:extLst>
                <a:ext uri="{FF2B5EF4-FFF2-40B4-BE49-F238E27FC236}">
                  <a16:creationId xmlns:a16="http://schemas.microsoft.com/office/drawing/2014/main" id="{70E51B22-E40F-D348-831C-72DC0FB35774}"/>
                </a:ext>
              </a:extLst>
            </p:cNvPr>
            <p:cNvSpPr/>
            <p:nvPr/>
          </p:nvSpPr>
          <p:spPr>
            <a:xfrm>
              <a:off x="1" y="6138332"/>
              <a:ext cx="12192000" cy="719667"/>
            </a:xfrm>
            <a:prstGeom prst="rect">
              <a:avLst/>
            </a:prstGeom>
            <a:gradFill>
              <a:gsLst>
                <a:gs pos="10000">
                  <a:schemeClr val="accent1">
                    <a:lumMod val="50000"/>
                  </a:schemeClr>
                </a:gs>
                <a:gs pos="100000">
                  <a:srgbClr val="00B0F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latin typeface="Source Sans Pro Regular" charset="0"/>
              </a:endParaRPr>
            </a:p>
          </p:txBody>
        </p:sp>
        <p:pic>
          <p:nvPicPr>
            <p:cNvPr id="25" name="Picture 24" descr="A picture containing object&#10;&#10;Description automatically generated">
              <a:extLst>
                <a:ext uri="{FF2B5EF4-FFF2-40B4-BE49-F238E27FC236}">
                  <a16:creationId xmlns:a16="http://schemas.microsoft.com/office/drawing/2014/main" id="{12AFCBE6-75C0-354F-A1E6-87ED9FAD7693}"/>
                </a:ext>
              </a:extLst>
            </p:cNvPr>
            <p:cNvPicPr>
              <a:picLocks noChangeAspect="1"/>
            </p:cNvPicPr>
            <p:nvPr/>
          </p:nvPicPr>
          <p:blipFill rotWithShape="1">
            <a:blip r:embed="rId2"/>
            <a:srcRect t="87161" r="6838" b="2865"/>
            <a:stretch/>
          </p:blipFill>
          <p:spPr>
            <a:xfrm>
              <a:off x="5251011" y="6138332"/>
              <a:ext cx="6940989" cy="719667"/>
            </a:xfrm>
            <a:prstGeom prst="rect">
              <a:avLst/>
            </a:prstGeom>
          </p:spPr>
        </p:pic>
        <p:pic>
          <p:nvPicPr>
            <p:cNvPr id="26" name="Picture 25">
              <a:extLst>
                <a:ext uri="{FF2B5EF4-FFF2-40B4-BE49-F238E27FC236}">
                  <a16:creationId xmlns:a16="http://schemas.microsoft.com/office/drawing/2014/main" id="{20C3DD72-7C56-9C45-B61E-6A6601DF23F5}"/>
                </a:ext>
              </a:extLst>
            </p:cNvPr>
            <p:cNvPicPr>
              <a:picLocks noChangeAspect="1"/>
            </p:cNvPicPr>
            <p:nvPr/>
          </p:nvPicPr>
          <p:blipFill>
            <a:blip r:embed="rId3"/>
            <a:stretch>
              <a:fillRect/>
            </a:stretch>
          </p:blipFill>
          <p:spPr>
            <a:xfrm>
              <a:off x="952466" y="6285466"/>
              <a:ext cx="435078" cy="354589"/>
            </a:xfrm>
            <a:prstGeom prst="rect">
              <a:avLst/>
            </a:prstGeom>
          </p:spPr>
        </p:pic>
        <p:pic>
          <p:nvPicPr>
            <p:cNvPr id="27" name="Picture 26">
              <a:extLst>
                <a:ext uri="{FF2B5EF4-FFF2-40B4-BE49-F238E27FC236}">
                  <a16:creationId xmlns:a16="http://schemas.microsoft.com/office/drawing/2014/main" id="{DE69F902-F019-CD4B-81D1-C42BFE47C705}"/>
                </a:ext>
              </a:extLst>
            </p:cNvPr>
            <p:cNvPicPr>
              <a:picLocks noChangeAspect="1"/>
            </p:cNvPicPr>
            <p:nvPr/>
          </p:nvPicPr>
          <p:blipFill>
            <a:blip r:embed="rId4"/>
            <a:stretch>
              <a:fillRect/>
            </a:stretch>
          </p:blipFill>
          <p:spPr>
            <a:xfrm>
              <a:off x="1587839" y="6262995"/>
              <a:ext cx="413343" cy="413343"/>
            </a:xfrm>
            <a:prstGeom prst="rect">
              <a:avLst/>
            </a:prstGeom>
          </p:spPr>
        </p:pic>
        <p:sp>
          <p:nvSpPr>
            <p:cNvPr id="28" name="TextBox 27">
              <a:extLst>
                <a:ext uri="{FF2B5EF4-FFF2-40B4-BE49-F238E27FC236}">
                  <a16:creationId xmlns:a16="http://schemas.microsoft.com/office/drawing/2014/main" id="{944AB5AB-744D-7A45-B3DB-479AD4D4CBF6}"/>
                </a:ext>
              </a:extLst>
            </p:cNvPr>
            <p:cNvSpPr txBox="1"/>
            <p:nvPr/>
          </p:nvSpPr>
          <p:spPr>
            <a:xfrm>
              <a:off x="9109166" y="6257340"/>
              <a:ext cx="2853813" cy="400110"/>
            </a:xfrm>
            <a:prstGeom prst="rect">
              <a:avLst/>
            </a:prstGeom>
            <a:noFill/>
          </p:spPr>
          <p:txBody>
            <a:bodyPr wrap="square" rtlCol="0">
              <a:spAutoFit/>
            </a:bodyPr>
            <a:lstStyle/>
            <a:p>
              <a:pPr algn="r"/>
              <a:r>
                <a:rPr lang="en-US" sz="2000" dirty="0" err="1">
                  <a:solidFill>
                    <a:schemeClr val="bg1"/>
                  </a:solidFill>
                  <a:latin typeface="Arial" panose="020B0604020202020204" pitchFamily="34" charset="0"/>
                  <a:cs typeface="Arial" panose="020B0604020202020204" pitchFamily="34" charset="0"/>
                </a:rPr>
                <a:t>www.suny.edu</a:t>
              </a:r>
              <a:endParaRPr lang="en-US" sz="2000" dirty="0">
                <a:solidFill>
                  <a:schemeClr val="bg1"/>
                </a:solidFill>
                <a:latin typeface="Arial" panose="020B0604020202020204" pitchFamily="34" charset="0"/>
                <a:cs typeface="Arial" panose="020B0604020202020204" pitchFamily="34" charset="0"/>
              </a:endParaRPr>
            </a:p>
          </p:txBody>
        </p:sp>
        <p:pic>
          <p:nvPicPr>
            <p:cNvPr id="29" name="Picture 28">
              <a:extLst>
                <a:ext uri="{FF2B5EF4-FFF2-40B4-BE49-F238E27FC236}">
                  <a16:creationId xmlns:a16="http://schemas.microsoft.com/office/drawing/2014/main" id="{40B5A27C-2999-524C-8512-C5F335E55502}"/>
                </a:ext>
              </a:extLst>
            </p:cNvPr>
            <p:cNvPicPr>
              <a:picLocks noChangeAspect="1"/>
            </p:cNvPicPr>
            <p:nvPr/>
          </p:nvPicPr>
          <p:blipFill>
            <a:blip r:embed="rId5"/>
            <a:stretch>
              <a:fillRect/>
            </a:stretch>
          </p:blipFill>
          <p:spPr>
            <a:xfrm>
              <a:off x="295285" y="6261597"/>
              <a:ext cx="413343" cy="416838"/>
            </a:xfrm>
            <a:prstGeom prst="rect">
              <a:avLst/>
            </a:prstGeom>
          </p:spPr>
        </p:pic>
        <p:pic>
          <p:nvPicPr>
            <p:cNvPr id="30" name="Picture 29">
              <a:extLst>
                <a:ext uri="{FF2B5EF4-FFF2-40B4-BE49-F238E27FC236}">
                  <a16:creationId xmlns:a16="http://schemas.microsoft.com/office/drawing/2014/main" id="{0A473648-F5AE-9446-B656-23F0B46C9F2E}"/>
                </a:ext>
              </a:extLst>
            </p:cNvPr>
            <p:cNvPicPr>
              <a:picLocks noChangeAspect="1"/>
            </p:cNvPicPr>
            <p:nvPr/>
          </p:nvPicPr>
          <p:blipFill>
            <a:blip r:embed="rId6"/>
            <a:stretch>
              <a:fillRect/>
            </a:stretch>
          </p:blipFill>
          <p:spPr>
            <a:xfrm>
              <a:off x="2253567" y="6271376"/>
              <a:ext cx="543283" cy="382767"/>
            </a:xfrm>
            <a:prstGeom prst="rect">
              <a:avLst/>
            </a:prstGeom>
          </p:spPr>
        </p:pic>
      </p:grpSp>
    </p:spTree>
    <p:extLst>
      <p:ext uri="{BB962C8B-B14F-4D97-AF65-F5344CB8AC3E}">
        <p14:creationId xmlns:p14="http://schemas.microsoft.com/office/powerpoint/2010/main" val="19014946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576C62A166CAC4FB0CC2278B674451F" ma:contentTypeVersion="11" ma:contentTypeDescription="Create a new document." ma:contentTypeScope="" ma:versionID="1b849db6f1baa7eeb68322be4e466faf">
  <xsd:schema xmlns:xsd="http://www.w3.org/2001/XMLSchema" xmlns:xs="http://www.w3.org/2001/XMLSchema" xmlns:p="http://schemas.microsoft.com/office/2006/metadata/properties" xmlns:ns3="0585d71e-375e-4209-a02e-ee39963728e4" xmlns:ns4="900e29a3-2c85-4e7f-b076-eaaad1faa0a6" targetNamespace="http://schemas.microsoft.com/office/2006/metadata/properties" ma:root="true" ma:fieldsID="6f046d146ddb3a9f0be726bd2597b2d3" ns3:_="" ns4:_="">
    <xsd:import namespace="0585d71e-375e-4209-a02e-ee39963728e4"/>
    <xsd:import namespace="900e29a3-2c85-4e7f-b076-eaaad1faa0a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85d71e-375e-4209-a02e-ee39963728e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00e29a3-2c85-4e7f-b076-eaaad1faa0a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7B0556-E291-4011-9469-239D3CF1DA4C}">
  <ds:schemaRefs>
    <ds:schemaRef ds:uri="0585d71e-375e-4209-a02e-ee39963728e4"/>
    <ds:schemaRef ds:uri="900e29a3-2c85-4e7f-b076-eaaad1faa0a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96C7EA55-9807-4815-900E-2D829702D4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85d71e-375e-4209-a02e-ee39963728e4"/>
    <ds:schemaRef ds:uri="900e29a3-2c85-4e7f-b076-eaaad1faa0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0DEBA5-C0CE-4313-897F-1CCD61C7FB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2368</TotalTime>
  <Words>1120</Words>
  <Application>Microsoft Office PowerPoint</Application>
  <PresentationFormat>Widescreen</PresentationFormat>
  <Paragraphs>127</Paragraphs>
  <Slides>12</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12</vt:i4>
      </vt:variant>
    </vt:vector>
  </HeadingPairs>
  <TitlesOfParts>
    <vt:vector size="24" baseType="lpstr">
      <vt:lpstr>ＭＳ Ｐゴシック</vt:lpstr>
      <vt:lpstr>Arial</vt:lpstr>
      <vt:lpstr>Bebas Neue</vt:lpstr>
      <vt:lpstr>Calibri</vt:lpstr>
      <vt:lpstr>Calibri Light</vt:lpstr>
      <vt:lpstr>Courier New</vt:lpstr>
      <vt:lpstr>Gill Sans</vt:lpstr>
      <vt:lpstr>Lato</vt:lpstr>
      <vt:lpstr>Lato Light</vt:lpstr>
      <vt:lpstr>Source Sans Pro Regular</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Schillinger, David</dc:creator>
  <cp:lastModifiedBy>Terwilliger, Erika</cp:lastModifiedBy>
  <cp:revision>134</cp:revision>
  <dcterms:created xsi:type="dcterms:W3CDTF">2019-03-12T13:30:08Z</dcterms:created>
  <dcterms:modified xsi:type="dcterms:W3CDTF">2022-04-25T19:38:50Z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0x0101003576C62A166CAC4FB0CC2278B674451F</vt:lpwstr>
  </property>
</Properties>
</file>