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Lst>
  <p:notesMasterIdLst>
    <p:notesMasterId r:id="rId21"/>
  </p:notesMasterIdLst>
  <p:sldIdLst>
    <p:sldId id="256" r:id="rId7"/>
    <p:sldId id="258" r:id="rId8"/>
    <p:sldId id="261" r:id="rId9"/>
    <p:sldId id="274" r:id="rId10"/>
    <p:sldId id="262" r:id="rId11"/>
    <p:sldId id="263" r:id="rId12"/>
    <p:sldId id="271" r:id="rId13"/>
    <p:sldId id="268" r:id="rId14"/>
    <p:sldId id="273" r:id="rId15"/>
    <p:sldId id="265" r:id="rId16"/>
    <p:sldId id="272" r:id="rId17"/>
    <p:sldId id="267" r:id="rId18"/>
    <p:sldId id="269" r:id="rId19"/>
    <p:sldId id="270" r:id="rId20"/>
  </p:sldIdLst>
  <p:sldSz cx="9144000" cy="5143500" type="screen16x9"/>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8C10"/>
    <a:srgbClr val="002D73"/>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71306" autoAdjust="0"/>
  </p:normalViewPr>
  <p:slideViewPr>
    <p:cSldViewPr>
      <p:cViewPr varScale="1">
        <p:scale>
          <a:sx n="85" d="100"/>
          <a:sy n="85" d="100"/>
        </p:scale>
        <p:origin x="1092"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F2C164A-7038-42D0-953C-2EB4816D4C81}" type="datetimeFigureOut">
              <a:rPr lang="en-US" smtClean="0"/>
              <a:t>04/12/2019</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6" name="Footer Placeholder 5"/>
          <p:cNvSpPr>
            <a:spLocks noGrp="1"/>
          </p:cNvSpPr>
          <p:nvPr>
            <p:ph type="ftr" sz="quarter" idx="4"/>
          </p:nvPr>
        </p:nvSpPr>
        <p:spPr>
          <a:xfrm>
            <a:off x="0" y="8829966"/>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1440" tIns="45720" rIns="91440" bIns="45720" rtlCol="0" anchor="b"/>
          <a:lstStyle>
            <a:lvl1pPr algn="r">
              <a:defRPr sz="1200"/>
            </a:lvl1pPr>
          </a:lstStyle>
          <a:p>
            <a:fld id="{F6DA9C80-B631-4EC4-8253-F63CFD0157DF}" type="slidenum">
              <a:rPr lang="en-US" smtClean="0"/>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1"/>
            <a:ext cx="5486400" cy="418338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dirty="0"/>
          </a:p>
        </p:txBody>
      </p:sp>
    </p:spTree>
    <p:extLst>
      <p:ext uri="{BB962C8B-B14F-4D97-AF65-F5344CB8AC3E}">
        <p14:creationId xmlns:p14="http://schemas.microsoft.com/office/powerpoint/2010/main" val="4001789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4033"/>
            <a:ext cx="5486400" cy="366071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12</a:t>
            </a:fld>
            <a:endParaRPr lang="en-US" dirty="0"/>
          </a:p>
        </p:txBody>
      </p:sp>
    </p:spTree>
    <p:extLst>
      <p:ext uri="{BB962C8B-B14F-4D97-AF65-F5344CB8AC3E}">
        <p14:creationId xmlns:p14="http://schemas.microsoft.com/office/powerpoint/2010/main" val="1178353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4033"/>
            <a:ext cx="5486400" cy="366071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13</a:t>
            </a:fld>
            <a:endParaRPr lang="en-US" dirty="0"/>
          </a:p>
        </p:txBody>
      </p:sp>
    </p:spTree>
    <p:extLst>
      <p:ext uri="{BB962C8B-B14F-4D97-AF65-F5344CB8AC3E}">
        <p14:creationId xmlns:p14="http://schemas.microsoft.com/office/powerpoint/2010/main" val="3685504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4033"/>
            <a:ext cx="548640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14</a:t>
            </a:fld>
            <a:endParaRPr lang="en-US" dirty="0"/>
          </a:p>
        </p:txBody>
      </p:sp>
    </p:spTree>
    <p:extLst>
      <p:ext uri="{BB962C8B-B14F-4D97-AF65-F5344CB8AC3E}">
        <p14:creationId xmlns:p14="http://schemas.microsoft.com/office/powerpoint/2010/main" val="1461865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4033"/>
            <a:ext cx="5486400" cy="3660718"/>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2</a:t>
            </a:fld>
            <a:endParaRPr lang="en-US" dirty="0"/>
          </a:p>
        </p:txBody>
      </p:sp>
    </p:spTree>
    <p:extLst>
      <p:ext uri="{BB962C8B-B14F-4D97-AF65-F5344CB8AC3E}">
        <p14:creationId xmlns:p14="http://schemas.microsoft.com/office/powerpoint/2010/main" val="50847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3</a:t>
            </a:fld>
            <a:endParaRPr lang="en-US" dirty="0"/>
          </a:p>
        </p:txBody>
      </p:sp>
    </p:spTree>
    <p:extLst>
      <p:ext uri="{BB962C8B-B14F-4D97-AF65-F5344CB8AC3E}">
        <p14:creationId xmlns:p14="http://schemas.microsoft.com/office/powerpoint/2010/main" val="2765815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5</a:t>
            </a:fld>
            <a:endParaRPr lang="en-US" dirty="0"/>
          </a:p>
        </p:txBody>
      </p:sp>
    </p:spTree>
    <p:extLst>
      <p:ext uri="{BB962C8B-B14F-4D97-AF65-F5344CB8AC3E}">
        <p14:creationId xmlns:p14="http://schemas.microsoft.com/office/powerpoint/2010/main" val="3684367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6</a:t>
            </a:fld>
            <a:endParaRPr lang="en-US" dirty="0"/>
          </a:p>
        </p:txBody>
      </p:sp>
    </p:spTree>
    <p:extLst>
      <p:ext uri="{BB962C8B-B14F-4D97-AF65-F5344CB8AC3E}">
        <p14:creationId xmlns:p14="http://schemas.microsoft.com/office/powerpoint/2010/main" val="3836081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7</a:t>
            </a:fld>
            <a:endParaRPr lang="en-US" dirty="0"/>
          </a:p>
        </p:txBody>
      </p:sp>
    </p:spTree>
    <p:extLst>
      <p:ext uri="{BB962C8B-B14F-4D97-AF65-F5344CB8AC3E}">
        <p14:creationId xmlns:p14="http://schemas.microsoft.com/office/powerpoint/2010/main" val="2879002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8</a:t>
            </a:fld>
            <a:endParaRPr lang="en-US" dirty="0"/>
          </a:p>
        </p:txBody>
      </p:sp>
    </p:spTree>
    <p:extLst>
      <p:ext uri="{BB962C8B-B14F-4D97-AF65-F5344CB8AC3E}">
        <p14:creationId xmlns:p14="http://schemas.microsoft.com/office/powerpoint/2010/main" val="2515164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3893"/>
            <a:ext cx="5486400" cy="366045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10</a:t>
            </a:fld>
            <a:endParaRPr lang="en-US" dirty="0"/>
          </a:p>
        </p:txBody>
      </p:sp>
    </p:spTree>
    <p:extLst>
      <p:ext uri="{BB962C8B-B14F-4D97-AF65-F5344CB8AC3E}">
        <p14:creationId xmlns:p14="http://schemas.microsoft.com/office/powerpoint/2010/main" val="379915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74033"/>
            <a:ext cx="5486400" cy="3660718"/>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11</a:t>
            </a:fld>
            <a:endParaRPr lang="en-US" dirty="0"/>
          </a:p>
        </p:txBody>
      </p:sp>
    </p:spTree>
    <p:extLst>
      <p:ext uri="{BB962C8B-B14F-4D97-AF65-F5344CB8AC3E}">
        <p14:creationId xmlns:p14="http://schemas.microsoft.com/office/powerpoint/2010/main" val="39162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2113"/>
            <a:ext cx="3008313" cy="871537"/>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392113"/>
            <a:ext cx="5111750" cy="4389437"/>
          </a:xfrm>
        </p:spPr>
        <p:txBody>
          <a:bodyPr/>
          <a:lstStyle>
            <a:lvl1pPr>
              <a:defRPr sz="30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263650"/>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93700"/>
            <a:ext cx="2057400" cy="4235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93700"/>
            <a:ext cx="6019800" cy="4235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28600" y="2038350"/>
            <a:ext cx="3657600" cy="1143000"/>
          </a:xfrm>
          <a:prstGeom prst="rect">
            <a:avLst/>
          </a:prstGeom>
        </p:spPr>
        <p:txBody>
          <a:bodyPr/>
          <a:lstStyle>
            <a:lvl1pPr marL="0" indent="0">
              <a:buFontTx/>
              <a:buNone/>
              <a:defRPr>
                <a:solidFill>
                  <a:schemeClr val="bg1"/>
                </a:solidFill>
                <a:latin typeface="Arial" panose="020B0604020202020204" pitchFamily="34" charset="0"/>
                <a:cs typeface="Arial" panose="020B0604020202020204" pitchFamily="34" charset="0"/>
              </a:defRPr>
            </a:lvl1pPr>
            <a:lvl2pPr marL="457200" indent="0">
              <a:buFontTx/>
              <a:buNone/>
              <a:defRPr>
                <a:solidFill>
                  <a:schemeClr val="bg1"/>
                </a:solidFill>
                <a:latin typeface="Arial" panose="020B0604020202020204" pitchFamily="34" charset="0"/>
                <a:cs typeface="Arial" panose="020B0604020202020204" pitchFamily="34" charset="0"/>
              </a:defRPr>
            </a:lvl2pPr>
            <a:lvl3pPr marL="914400" indent="0">
              <a:buFontTx/>
              <a:buNone/>
              <a:defRPr>
                <a:solidFill>
                  <a:schemeClr val="bg1"/>
                </a:solidFill>
                <a:latin typeface="Arial" panose="020B0604020202020204" pitchFamily="34" charset="0"/>
                <a:cs typeface="Arial" panose="020B0604020202020204" pitchFamily="34" charset="0"/>
              </a:defRPr>
            </a:lvl3pPr>
            <a:lvl4pPr marL="1371600" indent="0">
              <a:buFontTx/>
              <a:buNone/>
              <a:defRPr>
                <a:solidFill>
                  <a:schemeClr val="bg1"/>
                </a:solidFill>
                <a:latin typeface="Arial" panose="020B0604020202020204" pitchFamily="34" charset="0"/>
                <a:cs typeface="Arial" panose="020B0604020202020204" pitchFamily="34" charset="0"/>
              </a:defRPr>
            </a:lvl4pPr>
            <a:lvl5pPr marL="1828800" indent="0">
              <a:buFontTx/>
              <a:buNone/>
              <a:defRPr>
                <a:solidFill>
                  <a:schemeClr val="bg1"/>
                </a:solidFill>
                <a:latin typeface="Arial" panose="020B0604020202020204" pitchFamily="34" charset="0"/>
                <a:cs typeface="Arial" panose="020B0604020202020204" pitchFamily="34" charset="0"/>
              </a:defRPr>
            </a:lvl5pPr>
          </a:lstStyle>
          <a:p>
            <a:pPr lvl="0"/>
            <a:r>
              <a:rPr lang="en-US" dirty="0"/>
              <a:t>Click to edit</a:t>
            </a:r>
          </a:p>
        </p:txBody>
      </p:sp>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17500"/>
            <a:ext cx="8229600" cy="857250"/>
          </a:xfrm>
        </p:spPr>
        <p:txBody>
          <a:bodyPr/>
          <a:lstStyle/>
          <a:p>
            <a:r>
              <a:rPr lang="en-US"/>
              <a:t>Click to edit Master title style</a:t>
            </a:r>
          </a:p>
        </p:txBody>
      </p:sp>
      <p:sp>
        <p:nvSpPr>
          <p:cNvPr id="3" name="Content Placeholder 2"/>
          <p:cNvSpPr>
            <a:spLocks noGrp="1"/>
          </p:cNvSpPr>
          <p:nvPr>
            <p:ph idx="1"/>
          </p:nvPr>
        </p:nvSpPr>
        <p:spPr>
          <a:xfrm>
            <a:off x="457200" y="1311275"/>
            <a:ext cx="8229600" cy="3317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04/12/2019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04/12/2019</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dirty="0"/>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3714750"/>
            <a:ext cx="9144000" cy="76200"/>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469" y="411946"/>
            <a:ext cx="4584131" cy="788204"/>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1540453"/>
            <a:ext cx="5334000" cy="81394"/>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7000" y="4429225"/>
            <a:ext cx="2492267" cy="428525"/>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750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11275"/>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1"/>
          <p:cNvSpPr txBox="1">
            <a:spLocks/>
          </p:cNvSpPr>
          <p:nvPr/>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19050"/>
            <a:ext cx="9144000" cy="81394"/>
          </a:xfrm>
          <a:prstGeom prst="rect">
            <a:avLst/>
          </a:prstGeom>
          <a:solidFill>
            <a:srgbClr val="918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477000" y="4629150"/>
            <a:ext cx="2492267" cy="428525"/>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57200" y="1809750"/>
            <a:ext cx="7696200" cy="707886"/>
          </a:xfrm>
          <a:prstGeom prst="rect">
            <a:avLst/>
          </a:prstGeom>
          <a:noFill/>
          <a:ln>
            <a:noFill/>
          </a:ln>
        </p:spPr>
        <p:txBody>
          <a:bodyPr wrap="square" rtlCol="0">
            <a:spAutoFit/>
          </a:bodyPr>
          <a:lstStyle/>
          <a:p>
            <a:r>
              <a:rPr lang="en-US" sz="4000" b="1" dirty="0">
                <a:solidFill>
                  <a:srgbClr val="002D73"/>
                </a:solidFill>
                <a:latin typeface="Arial" panose="020B0604020202020204" pitchFamily="34" charset="0"/>
                <a:cs typeface="Arial" panose="020B0604020202020204" pitchFamily="34" charset="0"/>
              </a:rPr>
              <a:t>HESC Update</a:t>
            </a:r>
          </a:p>
        </p:txBody>
      </p:sp>
      <p:sp>
        <p:nvSpPr>
          <p:cNvPr id="7" name="TextBox 6"/>
          <p:cNvSpPr txBox="1"/>
          <p:nvPr/>
        </p:nvSpPr>
        <p:spPr>
          <a:xfrm>
            <a:off x="457200" y="2571750"/>
            <a:ext cx="5791200" cy="523220"/>
          </a:xfrm>
          <a:prstGeom prst="rect">
            <a:avLst/>
          </a:prstGeom>
          <a:noFill/>
          <a:ln>
            <a:noFill/>
          </a:ln>
        </p:spPr>
        <p:txBody>
          <a:bodyPr wrap="square" rtlCol="0">
            <a:spAutoFit/>
          </a:bodyPr>
          <a:lstStyle/>
          <a:p>
            <a:r>
              <a:rPr lang="en-US" sz="2800" b="1" dirty="0">
                <a:solidFill>
                  <a:srgbClr val="646569"/>
                </a:solidFill>
                <a:latin typeface="Arial" panose="020B0604020202020204" pitchFamily="34" charset="0"/>
                <a:cs typeface="Arial" panose="020B0604020202020204" pitchFamily="34" charset="0"/>
              </a:rPr>
              <a:t>SUNYFAP 2019</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Non-residents</a:t>
            </a:r>
          </a:p>
        </p:txBody>
      </p:sp>
      <p:sp>
        <p:nvSpPr>
          <p:cNvPr id="3" name="Content Placeholder 2"/>
          <p:cNvSpPr>
            <a:spLocks noGrp="1"/>
          </p:cNvSpPr>
          <p:nvPr>
            <p:ph idx="1"/>
          </p:nvPr>
        </p:nvSpPr>
        <p:spPr>
          <a:xfrm>
            <a:off x="457200" y="1311275"/>
            <a:ext cx="8382000" cy="3832225"/>
          </a:xfrm>
        </p:spPr>
        <p:txBody>
          <a:bodyPr>
            <a:normAutofit/>
          </a:bodyPr>
          <a:lstStyle/>
          <a:p>
            <a:pPr lvl="1">
              <a:buFont typeface="Arial" panose="020B0604020202020204" pitchFamily="34" charset="0"/>
              <a:buChar char="•"/>
            </a:pPr>
            <a:r>
              <a:rPr lang="en-US" sz="2000" dirty="0">
                <a:solidFill>
                  <a:prstClr val="black"/>
                </a:solidFill>
              </a:rPr>
              <a:t>Eligible Non-residents:</a:t>
            </a:r>
          </a:p>
          <a:p>
            <a:pPr marL="857250" lvl="2" indent="0">
              <a:buNone/>
            </a:pPr>
            <a:r>
              <a:rPr lang="en-US" sz="1700" dirty="0">
                <a:solidFill>
                  <a:prstClr val="black"/>
                </a:solidFill>
              </a:rPr>
              <a:t>An Individual granted a T-Visa, U-Visa or TPS status, or an Individual without lawful immigration status who resided in NYS for 12 continuous months and:</a:t>
            </a:r>
          </a:p>
          <a:p>
            <a:pPr marL="1082675" lvl="2" indent="-225425"/>
            <a:r>
              <a:rPr lang="en-US" sz="1700" dirty="0">
                <a:solidFill>
                  <a:prstClr val="black"/>
                </a:solidFill>
              </a:rPr>
              <a:t>Attended a NYS high school for 2 or more years, or attended an approved program for a NYS high school equivalency diploma</a:t>
            </a:r>
          </a:p>
          <a:p>
            <a:pPr marL="1082675" lvl="2" indent="-225425"/>
            <a:r>
              <a:rPr lang="en-US" sz="1700" dirty="0">
                <a:solidFill>
                  <a:prstClr val="black"/>
                </a:solidFill>
              </a:rPr>
              <a:t>Graduated from a NYS high school or received a NYS high school equivalency diploma</a:t>
            </a:r>
          </a:p>
          <a:p>
            <a:pPr marL="1082675" lvl="2" indent="-225425"/>
            <a:r>
              <a:rPr lang="en-US" sz="1700" dirty="0">
                <a:solidFill>
                  <a:prstClr val="black"/>
                </a:solidFill>
              </a:rPr>
              <a:t>Applied for attendance at a NYS college within 5 years of receiving the high school diploma or high school equivalency diploma </a:t>
            </a:r>
          </a:p>
          <a:p>
            <a:pPr marL="1082675" lvl="2" indent="-225425"/>
            <a:r>
              <a:rPr lang="en-US" sz="1700" dirty="0">
                <a:solidFill>
                  <a:prstClr val="black"/>
                </a:solidFill>
              </a:rPr>
              <a:t>Is charged in-State tuition</a:t>
            </a:r>
            <a:endParaRPr lang="en-US" dirty="0"/>
          </a:p>
        </p:txBody>
      </p:sp>
    </p:spTree>
    <p:extLst>
      <p:ext uri="{BB962C8B-B14F-4D97-AF65-F5344CB8AC3E}">
        <p14:creationId xmlns:p14="http://schemas.microsoft.com/office/powerpoint/2010/main" val="227588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48343-0796-4D74-AFFA-3A829468D099}"/>
              </a:ext>
            </a:extLst>
          </p:cNvPr>
          <p:cNvSpPr>
            <a:spLocks noGrp="1"/>
          </p:cNvSpPr>
          <p:nvPr>
            <p:ph type="title"/>
          </p:nvPr>
        </p:nvSpPr>
        <p:spPr/>
        <p:txBody>
          <a:bodyPr/>
          <a:lstStyle/>
          <a:p>
            <a:r>
              <a:rPr lang="en-US" dirty="0"/>
              <a:t>DREAM Act – Eligible Non-residents</a:t>
            </a:r>
          </a:p>
        </p:txBody>
      </p:sp>
      <p:sp>
        <p:nvSpPr>
          <p:cNvPr id="3" name="Content Placeholder 2">
            <a:extLst>
              <a:ext uri="{FF2B5EF4-FFF2-40B4-BE49-F238E27FC236}">
                <a16:creationId xmlns:a16="http://schemas.microsoft.com/office/drawing/2014/main" id="{AEAAAC30-7491-44D4-8388-5B64910EFC55}"/>
              </a:ext>
            </a:extLst>
          </p:cNvPr>
          <p:cNvSpPr>
            <a:spLocks noGrp="1"/>
          </p:cNvSpPr>
          <p:nvPr>
            <p:ph idx="1"/>
          </p:nvPr>
        </p:nvSpPr>
        <p:spPr>
          <a:xfrm>
            <a:off x="457200" y="1311275"/>
            <a:ext cx="8686800" cy="3832225"/>
          </a:xfrm>
        </p:spPr>
        <p:txBody>
          <a:bodyPr>
            <a:normAutofit/>
          </a:bodyPr>
          <a:lstStyle/>
          <a:p>
            <a:pPr lvl="1">
              <a:buFont typeface="Arial" panose="020B0604020202020204" pitchFamily="34" charset="0"/>
              <a:buChar char="•"/>
            </a:pPr>
            <a:r>
              <a:rPr lang="en-US" sz="2000" dirty="0">
                <a:solidFill>
                  <a:prstClr val="black"/>
                </a:solidFill>
              </a:rPr>
              <a:t>Eligible Non-residents:</a:t>
            </a:r>
          </a:p>
          <a:p>
            <a:pPr marL="857250" lvl="2" indent="0">
              <a:buNone/>
            </a:pPr>
            <a:r>
              <a:rPr lang="en-US" sz="1700" dirty="0">
                <a:solidFill>
                  <a:prstClr val="black"/>
                </a:solidFill>
              </a:rPr>
              <a:t>A U.S. Citizen, Permanent Lawful Resident, an Individual of a class of refugees paroled by the U.S. Attorney General, Individual granted a T-Visa, Individual granted a U-Visa, Individual granted TPS status, or an Individual without lawful immigration status who did </a:t>
            </a:r>
            <a:r>
              <a:rPr lang="en-US" sz="1700" b="1" dirty="0">
                <a:solidFill>
                  <a:prstClr val="black"/>
                </a:solidFill>
              </a:rPr>
              <a:t>not </a:t>
            </a:r>
            <a:r>
              <a:rPr lang="en-US" sz="1700" dirty="0">
                <a:solidFill>
                  <a:prstClr val="black"/>
                </a:solidFill>
              </a:rPr>
              <a:t>reside in NYS for 12 continuous months and:</a:t>
            </a:r>
          </a:p>
          <a:p>
            <a:pPr marL="1082675" lvl="2" indent="-225425"/>
            <a:r>
              <a:rPr lang="en-US" sz="1700" dirty="0">
                <a:solidFill>
                  <a:prstClr val="black"/>
                </a:solidFill>
              </a:rPr>
              <a:t>Attended a NYS high school for 2 or more years, or attended an approved program for a NYS high school equivalency diploma</a:t>
            </a:r>
          </a:p>
          <a:p>
            <a:pPr marL="1082675" lvl="2" indent="-225425"/>
            <a:r>
              <a:rPr lang="en-US" sz="1700" dirty="0">
                <a:solidFill>
                  <a:prstClr val="black"/>
                </a:solidFill>
              </a:rPr>
              <a:t>Graduated from a NYS high school or received a NYS high school equivalency diploma</a:t>
            </a:r>
          </a:p>
          <a:p>
            <a:pPr marL="1082675" lvl="2" indent="-225425"/>
            <a:r>
              <a:rPr lang="en-US" sz="1700" dirty="0">
                <a:solidFill>
                  <a:prstClr val="black"/>
                </a:solidFill>
              </a:rPr>
              <a:t>Applied for attendance at a NYS college within 5 years of receiving the high school diploma or high school equivalency diploma </a:t>
            </a:r>
          </a:p>
          <a:p>
            <a:pPr marL="1082675" lvl="2" indent="-225425"/>
            <a:r>
              <a:rPr lang="en-US" sz="1700" dirty="0">
                <a:solidFill>
                  <a:prstClr val="black"/>
                </a:solidFill>
              </a:rPr>
              <a:t>Is charged in-State tuition</a:t>
            </a:r>
          </a:p>
          <a:p>
            <a:pPr marL="400050" lvl="1" indent="0">
              <a:buNone/>
            </a:pPr>
            <a:endParaRPr lang="en-US" dirty="0"/>
          </a:p>
        </p:txBody>
      </p:sp>
    </p:spTree>
    <p:extLst>
      <p:ext uri="{BB962C8B-B14F-4D97-AF65-F5344CB8AC3E}">
        <p14:creationId xmlns:p14="http://schemas.microsoft.com/office/powerpoint/2010/main" val="4041662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Award Eligibility</a:t>
            </a:r>
          </a:p>
        </p:txBody>
      </p:sp>
      <p:sp>
        <p:nvSpPr>
          <p:cNvPr id="3" name="Content Placeholder 2"/>
          <p:cNvSpPr>
            <a:spLocks noGrp="1"/>
          </p:cNvSpPr>
          <p:nvPr>
            <p:ph idx="1"/>
          </p:nvPr>
        </p:nvSpPr>
        <p:spPr/>
        <p:txBody>
          <a:bodyPr>
            <a:normAutofit/>
          </a:bodyPr>
          <a:lstStyle/>
          <a:p>
            <a:r>
              <a:rPr lang="en-US" sz="2800" dirty="0"/>
              <a:t>Award amounts up to the resident tuition charge at a SUNY/CUNY 2-year or 4-year college</a:t>
            </a:r>
          </a:p>
          <a:p>
            <a:r>
              <a:rPr lang="en-US" sz="2800" dirty="0"/>
              <a:t>Applicants without lawful immigration status must file an affidavit with the college stating the student has filed or will an application for legal immigration status</a:t>
            </a:r>
          </a:p>
        </p:txBody>
      </p:sp>
    </p:spTree>
    <p:extLst>
      <p:ext uri="{BB962C8B-B14F-4D97-AF65-F5344CB8AC3E}">
        <p14:creationId xmlns:p14="http://schemas.microsoft.com/office/powerpoint/2010/main" val="3452741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Dream Act – Application Process	</a:t>
            </a:r>
          </a:p>
        </p:txBody>
      </p:sp>
      <p:sp>
        <p:nvSpPr>
          <p:cNvPr id="3" name="Content Placeholder 2"/>
          <p:cNvSpPr>
            <a:spLocks noGrp="1"/>
          </p:cNvSpPr>
          <p:nvPr>
            <p:ph idx="1"/>
          </p:nvPr>
        </p:nvSpPr>
        <p:spPr>
          <a:xfrm>
            <a:off x="457200" y="1311275"/>
            <a:ext cx="8610600" cy="3698875"/>
          </a:xfrm>
        </p:spPr>
        <p:txBody>
          <a:bodyPr>
            <a:normAutofit fontScale="92500" lnSpcReduction="10000"/>
          </a:bodyPr>
          <a:lstStyle/>
          <a:p>
            <a:pPr marL="0" indent="0">
              <a:buNone/>
            </a:pPr>
            <a:r>
              <a:rPr lang="en-US" dirty="0"/>
              <a:t>Application Process:</a:t>
            </a:r>
          </a:p>
          <a:p>
            <a:pPr lvl="1">
              <a:buFont typeface="Arial" panose="020B0604020202020204" pitchFamily="34" charset="0"/>
              <a:buChar char="•"/>
            </a:pPr>
            <a:r>
              <a:rPr lang="en-US" dirty="0"/>
              <a:t>DREAM Act applicants will complete an application</a:t>
            </a:r>
          </a:p>
          <a:p>
            <a:pPr lvl="1">
              <a:buFont typeface="Arial" panose="020B0604020202020204" pitchFamily="34" charset="0"/>
              <a:buChar char="•"/>
            </a:pPr>
            <a:r>
              <a:rPr lang="en-US" dirty="0"/>
              <a:t>DREAM Act applicants will undergo evaluation</a:t>
            </a:r>
          </a:p>
          <a:p>
            <a:pPr lvl="1">
              <a:buFont typeface="Arial" panose="020B0604020202020204" pitchFamily="34" charset="0"/>
              <a:buChar char="•"/>
            </a:pPr>
            <a:r>
              <a:rPr lang="en-US" dirty="0"/>
              <a:t>DREAM Act recipients will be placed on payment rosters along with all other recipients for certification</a:t>
            </a:r>
          </a:p>
          <a:p>
            <a:pPr lvl="1">
              <a:buFont typeface="Arial" panose="020B0604020202020204" pitchFamily="34" charset="0"/>
              <a:buChar char="•"/>
            </a:pPr>
            <a:r>
              <a:rPr lang="en-US" dirty="0"/>
              <a:t>Payment process will be the same as all HESC programs</a:t>
            </a:r>
          </a:p>
          <a:p>
            <a:pPr marL="0" indent="0">
              <a:buNone/>
            </a:pPr>
            <a:r>
              <a:rPr lang="en-US" dirty="0"/>
              <a:t>	</a:t>
            </a:r>
          </a:p>
        </p:txBody>
      </p:sp>
    </p:spTree>
    <p:extLst>
      <p:ext uri="{BB962C8B-B14F-4D97-AF65-F5344CB8AC3E}">
        <p14:creationId xmlns:p14="http://schemas.microsoft.com/office/powerpoint/2010/main" val="3963507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Content Placeholder 2"/>
          <p:cNvSpPr>
            <a:spLocks noGrp="1"/>
          </p:cNvSpPr>
          <p:nvPr>
            <p:ph idx="1"/>
          </p:nvPr>
        </p:nvSpPr>
        <p:spPr/>
        <p:txBody>
          <a:bodyPr/>
          <a:lstStyle/>
          <a:p>
            <a:endParaRPr lang="en-US" dirty="0"/>
          </a:p>
          <a:p>
            <a:r>
              <a:rPr lang="en-US" dirty="0"/>
              <a:t>Barbara Hochberg</a:t>
            </a:r>
          </a:p>
          <a:p>
            <a:pPr marL="400050" lvl="1" indent="0">
              <a:buNone/>
            </a:pPr>
            <a:r>
              <a:rPr lang="en-US" dirty="0"/>
              <a:t>Director of Grant and </a:t>
            </a:r>
            <a:r>
              <a:rPr lang="en-US"/>
              <a:t>Scholarship Programs</a:t>
            </a:r>
            <a:endParaRPr lang="en-US" dirty="0"/>
          </a:p>
          <a:p>
            <a:pPr marL="400050" lvl="1" indent="0">
              <a:buNone/>
            </a:pPr>
            <a:r>
              <a:rPr lang="en-US" dirty="0"/>
              <a:t>Barbara.Hochberg@hesc.ny.gov</a:t>
            </a:r>
          </a:p>
          <a:p>
            <a:endParaRPr lang="en-US" dirty="0"/>
          </a:p>
        </p:txBody>
      </p:sp>
    </p:spTree>
    <p:extLst>
      <p:ext uri="{BB962C8B-B14F-4D97-AF65-F5344CB8AC3E}">
        <p14:creationId xmlns:p14="http://schemas.microsoft.com/office/powerpoint/2010/main" val="10970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074843"/>
            <a:ext cx="4572000" cy="954107"/>
          </a:xfrm>
          <a:prstGeom prst="rect">
            <a:avLst/>
          </a:prstGeom>
          <a:noFill/>
          <a:ln>
            <a:noFill/>
          </a:ln>
        </p:spPr>
        <p:txBody>
          <a:bodyPr wrap="square" rtlCol="0">
            <a:spAutoFit/>
          </a:bodyPr>
          <a:lstStyle/>
          <a:p>
            <a:r>
              <a:rPr lang="en-US" sz="2800" b="1" dirty="0">
                <a:solidFill>
                  <a:schemeClr val="bg1"/>
                </a:solidFill>
                <a:latin typeface="Arial" panose="020B0604020202020204" pitchFamily="34" charset="0"/>
                <a:cs typeface="Arial" panose="020B0604020202020204" pitchFamily="34" charset="0"/>
              </a:rPr>
              <a:t>Changes in the 2019-20 NYS Budget</a:t>
            </a:r>
          </a:p>
        </p:txBody>
      </p:sp>
    </p:spTree>
    <p:extLst>
      <p:ext uri="{BB962C8B-B14F-4D97-AF65-F5344CB8AC3E}">
        <p14:creationId xmlns:p14="http://schemas.microsoft.com/office/powerpoint/2010/main" val="295752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State Award Payments </a:t>
            </a:r>
            <a:endParaRPr lang="en-US" strike="sngStrike" dirty="0"/>
          </a:p>
        </p:txBody>
      </p:sp>
      <p:sp>
        <p:nvSpPr>
          <p:cNvPr id="3" name="Content Placeholder 2"/>
          <p:cNvSpPr>
            <a:spLocks noGrp="1"/>
          </p:cNvSpPr>
          <p:nvPr>
            <p:ph idx="1"/>
          </p:nvPr>
        </p:nvSpPr>
        <p:spPr/>
        <p:txBody>
          <a:bodyPr>
            <a:normAutofit/>
          </a:bodyPr>
          <a:lstStyle/>
          <a:p>
            <a:r>
              <a:rPr lang="en-US" dirty="0"/>
              <a:t>Effective for the 2019-20 academic year</a:t>
            </a:r>
          </a:p>
          <a:p>
            <a:r>
              <a:rPr lang="en-US" dirty="0"/>
              <a:t>Award payments will be sent to SUNY Central Administration</a:t>
            </a:r>
          </a:p>
          <a:p>
            <a:r>
              <a:rPr lang="en-US" dirty="0"/>
              <a:t>Payment documents – including rosters and remittance advices – will continue to be sent to the individual campuses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77165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Non-citizens</a:t>
            </a:r>
          </a:p>
        </p:txBody>
      </p:sp>
      <p:sp>
        <p:nvSpPr>
          <p:cNvPr id="3" name="Content Placeholder 2"/>
          <p:cNvSpPr>
            <a:spLocks noGrp="1"/>
          </p:cNvSpPr>
          <p:nvPr>
            <p:ph idx="1"/>
          </p:nvPr>
        </p:nvSpPr>
        <p:spPr/>
        <p:txBody>
          <a:bodyPr/>
          <a:lstStyle/>
          <a:p>
            <a:r>
              <a:rPr lang="en-US" dirty="0"/>
              <a:t>Individuals granted a T-Visa or U-Visa</a:t>
            </a:r>
          </a:p>
          <a:p>
            <a:r>
              <a:rPr lang="en-US" dirty="0"/>
              <a:t>Individuals granted temporary protected status (TPS) pursuant to the Federal Immigration Act of 1990</a:t>
            </a:r>
          </a:p>
          <a:p>
            <a:r>
              <a:rPr lang="en-US" dirty="0"/>
              <a:t>Individuals without lawful immigration status</a:t>
            </a:r>
          </a:p>
          <a:p>
            <a:endParaRPr lang="en-US" dirty="0"/>
          </a:p>
        </p:txBody>
      </p:sp>
    </p:spTree>
    <p:extLst>
      <p:ext uri="{BB962C8B-B14F-4D97-AF65-F5344CB8AC3E}">
        <p14:creationId xmlns:p14="http://schemas.microsoft.com/office/powerpoint/2010/main" val="246058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Non-citizens</a:t>
            </a:r>
          </a:p>
        </p:txBody>
      </p:sp>
      <p:sp>
        <p:nvSpPr>
          <p:cNvPr id="3" name="Content Placeholder 2"/>
          <p:cNvSpPr>
            <a:spLocks noGrp="1"/>
          </p:cNvSpPr>
          <p:nvPr>
            <p:ph idx="1"/>
          </p:nvPr>
        </p:nvSpPr>
        <p:spPr/>
        <p:txBody>
          <a:bodyPr/>
          <a:lstStyle/>
          <a:p>
            <a:r>
              <a:rPr lang="en-US" sz="2800" dirty="0"/>
              <a:t>T-Visa</a:t>
            </a:r>
          </a:p>
          <a:p>
            <a:pPr marL="854075" lvl="1" indent="0">
              <a:buNone/>
            </a:pPr>
            <a:r>
              <a:rPr lang="en-US" sz="2600" dirty="0"/>
              <a:t>Allows for the granting of lawful status to noncitizen victims of human trafficking (and their immediate family members) who assist in the prosecution of the trafficking. A T-Visa allows people to remain and work temporarily in the U.S.</a:t>
            </a:r>
            <a:endParaRPr lang="en-US" dirty="0"/>
          </a:p>
        </p:txBody>
      </p:sp>
    </p:spTree>
    <p:extLst>
      <p:ext uri="{BB962C8B-B14F-4D97-AF65-F5344CB8AC3E}">
        <p14:creationId xmlns:p14="http://schemas.microsoft.com/office/powerpoint/2010/main" val="320592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Non-citizens</a:t>
            </a:r>
          </a:p>
        </p:txBody>
      </p:sp>
      <p:sp>
        <p:nvSpPr>
          <p:cNvPr id="3" name="Content Placeholder 2"/>
          <p:cNvSpPr>
            <a:spLocks noGrp="1"/>
          </p:cNvSpPr>
          <p:nvPr>
            <p:ph idx="1"/>
          </p:nvPr>
        </p:nvSpPr>
        <p:spPr/>
        <p:txBody>
          <a:bodyPr>
            <a:normAutofit/>
          </a:bodyPr>
          <a:lstStyle/>
          <a:p>
            <a:r>
              <a:rPr lang="en-US" sz="2800" dirty="0"/>
              <a:t>U-Visa</a:t>
            </a:r>
          </a:p>
          <a:p>
            <a:pPr marL="914400" lvl="1" indent="0">
              <a:buNone/>
            </a:pPr>
            <a:r>
              <a:rPr lang="en-US" sz="2600" dirty="0"/>
              <a:t>Allows for the granting of lawful status to noncitizen crime victims who suffered significant physical or mental abuse (and their immediate family members) who assist in the prosecution of the crime. A U-Visa allows people to remain and work temporarily in the U.S.</a:t>
            </a:r>
          </a:p>
        </p:txBody>
      </p:sp>
    </p:spTree>
    <p:extLst>
      <p:ext uri="{BB962C8B-B14F-4D97-AF65-F5344CB8AC3E}">
        <p14:creationId xmlns:p14="http://schemas.microsoft.com/office/powerpoint/2010/main" val="179640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Non-citizens</a:t>
            </a:r>
          </a:p>
        </p:txBody>
      </p:sp>
      <p:sp>
        <p:nvSpPr>
          <p:cNvPr id="3" name="Content Placeholder 2"/>
          <p:cNvSpPr>
            <a:spLocks noGrp="1"/>
          </p:cNvSpPr>
          <p:nvPr>
            <p:ph idx="1"/>
          </p:nvPr>
        </p:nvSpPr>
        <p:spPr>
          <a:xfrm>
            <a:off x="457200" y="1311275"/>
            <a:ext cx="8229600" cy="3622675"/>
          </a:xfrm>
        </p:spPr>
        <p:txBody>
          <a:bodyPr>
            <a:normAutofit/>
          </a:bodyPr>
          <a:lstStyle/>
          <a:p>
            <a:r>
              <a:rPr lang="en-US" dirty="0"/>
              <a:t>TPS</a:t>
            </a:r>
            <a:endParaRPr lang="en-US" sz="2800" dirty="0"/>
          </a:p>
          <a:p>
            <a:pPr marL="914400" lvl="1" indent="0">
              <a:buNone/>
            </a:pPr>
            <a:r>
              <a:rPr lang="en-US" sz="2600" dirty="0"/>
              <a:t>Allows foreign nationals to remain in the U.S. if during the time they were in the U.S. something catastrophic happened in their country of origin preventing their safe return – for example war, famine, natural disaster, or epidemic. TPS allows people to work legally and be protected from deportation.</a:t>
            </a:r>
          </a:p>
        </p:txBody>
      </p:sp>
    </p:spTree>
    <p:extLst>
      <p:ext uri="{BB962C8B-B14F-4D97-AF65-F5344CB8AC3E}">
        <p14:creationId xmlns:p14="http://schemas.microsoft.com/office/powerpoint/2010/main" val="2863041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DREAM ACT – Eligible Non-citizen</a:t>
            </a:r>
          </a:p>
        </p:txBody>
      </p:sp>
      <p:sp>
        <p:nvSpPr>
          <p:cNvPr id="3" name="Content Placeholder 2"/>
          <p:cNvSpPr>
            <a:spLocks noGrp="1"/>
          </p:cNvSpPr>
          <p:nvPr>
            <p:ph idx="1"/>
          </p:nvPr>
        </p:nvSpPr>
        <p:spPr/>
        <p:txBody>
          <a:bodyPr>
            <a:normAutofit/>
          </a:bodyPr>
          <a:lstStyle/>
          <a:p>
            <a:r>
              <a:rPr lang="en-US" dirty="0"/>
              <a:t>Unlawful Immigration Status</a:t>
            </a:r>
          </a:p>
          <a:p>
            <a:pPr marL="914400" lvl="2" indent="0">
              <a:buNone/>
            </a:pPr>
            <a:r>
              <a:rPr lang="en-US" sz="2600" dirty="0"/>
              <a:t>An individual who is in the U.S. without lawful immigration status either because he/she never had lawful status or because his/her lawful status has ended</a:t>
            </a:r>
          </a:p>
        </p:txBody>
      </p:sp>
    </p:spTree>
    <p:extLst>
      <p:ext uri="{BB962C8B-B14F-4D97-AF65-F5344CB8AC3E}">
        <p14:creationId xmlns:p14="http://schemas.microsoft.com/office/powerpoint/2010/main" val="2660155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893-2D51-4207-BBF0-0BE4C1466F24}"/>
              </a:ext>
            </a:extLst>
          </p:cNvPr>
          <p:cNvSpPr>
            <a:spLocks noGrp="1"/>
          </p:cNvSpPr>
          <p:nvPr>
            <p:ph type="title"/>
          </p:nvPr>
        </p:nvSpPr>
        <p:spPr/>
        <p:txBody>
          <a:bodyPr/>
          <a:lstStyle/>
          <a:p>
            <a:r>
              <a:rPr lang="en-US" dirty="0"/>
              <a:t>DREAM Act – Eligible Residents</a:t>
            </a:r>
          </a:p>
        </p:txBody>
      </p:sp>
      <p:sp>
        <p:nvSpPr>
          <p:cNvPr id="3" name="Content Placeholder 2">
            <a:extLst>
              <a:ext uri="{FF2B5EF4-FFF2-40B4-BE49-F238E27FC236}">
                <a16:creationId xmlns:a16="http://schemas.microsoft.com/office/drawing/2014/main" id="{64FA5818-1407-4871-A9A5-36331D15294F}"/>
              </a:ext>
            </a:extLst>
          </p:cNvPr>
          <p:cNvSpPr>
            <a:spLocks noGrp="1"/>
          </p:cNvSpPr>
          <p:nvPr>
            <p:ph idx="1"/>
          </p:nvPr>
        </p:nvSpPr>
        <p:spPr/>
        <p:txBody>
          <a:bodyPr/>
          <a:lstStyle/>
          <a:p>
            <a:r>
              <a:rPr lang="en-US" dirty="0"/>
              <a:t>Eligible Residents</a:t>
            </a:r>
          </a:p>
          <a:p>
            <a:pPr marL="914400" lvl="1" indent="0">
              <a:buNone/>
            </a:pPr>
            <a:r>
              <a:rPr lang="en-US" sz="2600" dirty="0"/>
              <a:t>A U.S. Citizen, Permanent Lawful Resident, or an Individual of a class of refugees paroled by the U.S. Attorney General who resided in NYS for 12 continuous months</a:t>
            </a:r>
          </a:p>
        </p:txBody>
      </p:sp>
    </p:spTree>
    <p:extLst>
      <p:ext uri="{BB962C8B-B14F-4D97-AF65-F5344CB8AC3E}">
        <p14:creationId xmlns:p14="http://schemas.microsoft.com/office/powerpoint/2010/main" val="3001223543"/>
      </p:ext>
    </p:extLst>
  </p:cSld>
  <p:clrMapOvr>
    <a:masterClrMapping/>
  </p:clrMapOvr>
</p:sld>
</file>

<file path=ppt/theme/theme1.xml><?xml version="1.0" encoding="utf-8"?>
<a:theme xmlns:a="http://schemas.openxmlformats.org/drawingml/2006/main" name="HESC PowerPoint Template 0109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52CB97-48AF-4901-B555-8290A3CE7B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9A236CA-FFC6-4E0A-B871-4DFE621DA893}">
  <ds:schemaRefs>
    <ds:schemaRef ds:uri="http://schemas.microsoft.com/sharepoint/v3/contenttype/forms"/>
  </ds:schemaRefs>
</ds:datastoreItem>
</file>

<file path=customXml/itemProps3.xml><?xml version="1.0" encoding="utf-8"?>
<ds:datastoreItem xmlns:ds="http://schemas.openxmlformats.org/officeDocument/2006/customXml" ds:itemID="{39CC3A6F-0F26-48E9-9E06-A2EA97EC824A}">
  <ds:schemaRef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HESC Template 011415</Template>
  <TotalTime>622</TotalTime>
  <Words>654</Words>
  <Application>Microsoft Office PowerPoint</Application>
  <PresentationFormat>On-screen Show (16:9)</PresentationFormat>
  <Paragraphs>68</Paragraphs>
  <Slides>14</Slides>
  <Notes>12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HESC PowerPoint Template 010915</vt:lpstr>
      <vt:lpstr>Section Master</vt:lpstr>
      <vt:lpstr>2_Custom Design</vt:lpstr>
      <vt:lpstr>PowerPoint Presentation</vt:lpstr>
      <vt:lpstr>PowerPoint Presentation</vt:lpstr>
      <vt:lpstr>State Award Payments </vt:lpstr>
      <vt:lpstr>DREAM Act – Eligible Non-citizens</vt:lpstr>
      <vt:lpstr>DREAM Act – Eligible Non-citizens</vt:lpstr>
      <vt:lpstr>DREAM ACT – Eligible Non-citizens</vt:lpstr>
      <vt:lpstr>DREAM ACT – Eligible Non-citizens</vt:lpstr>
      <vt:lpstr>DREAM ACT – Eligible Non-citizen</vt:lpstr>
      <vt:lpstr>DREAM Act – Eligible Residents</vt:lpstr>
      <vt:lpstr>DREAM Act – Eligible Non-residents</vt:lpstr>
      <vt:lpstr>DREAM Act – Eligible Non-residents</vt:lpstr>
      <vt:lpstr>DREAM ACT – Award Eligibility</vt:lpstr>
      <vt:lpstr>Dream Act – Application Process </vt:lpstr>
      <vt:lpstr>Questions </vt:lpstr>
    </vt:vector>
  </TitlesOfParts>
  <Company>NYSHESC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Hochberg, Barbara (HESC)</dc:creator>
  <cp:lastModifiedBy>Hochberg, Barbara (HESC)</cp:lastModifiedBy>
  <cp:revision>57</cp:revision>
  <cp:lastPrinted>2019-04-11T13:58:19Z</cp:lastPrinted>
  <dcterms:created xsi:type="dcterms:W3CDTF">2019-04-05T21:25:42Z</dcterms:created>
  <dcterms:modified xsi:type="dcterms:W3CDTF">2019-04-12T12:53:34Z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