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20"/>
  </p:notesMasterIdLst>
  <p:sldIdLst>
    <p:sldId id="256" r:id="rId7"/>
    <p:sldId id="260" r:id="rId8"/>
    <p:sldId id="270" r:id="rId9"/>
    <p:sldId id="258" r:id="rId10"/>
    <p:sldId id="262" r:id="rId11"/>
    <p:sldId id="272" r:id="rId12"/>
    <p:sldId id="264" r:id="rId13"/>
    <p:sldId id="268" r:id="rId14"/>
    <p:sldId id="265" r:id="rId15"/>
    <p:sldId id="266" r:id="rId16"/>
    <p:sldId id="269" r:id="rId17"/>
    <p:sldId id="271" r:id="rId18"/>
    <p:sldId id="267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8C10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71306" autoAdjust="0"/>
  </p:normalViewPr>
  <p:slideViewPr>
    <p:cSldViewPr>
      <p:cViewPr varScale="1">
        <p:scale>
          <a:sx n="119" d="100"/>
          <a:sy n="119" d="100"/>
        </p:scale>
        <p:origin x="10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8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389437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3700"/>
            <a:ext cx="2057400" cy="4235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3700"/>
            <a:ext cx="6019800" cy="4235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3657600" cy="1143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317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69" y="411946"/>
            <a:ext cx="4584131" cy="7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429225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12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629150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352550"/>
            <a:ext cx="7696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 State Part-Time Scholarship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6479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SUNYFAP</a:t>
            </a:r>
          </a:p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458200" cy="3317875"/>
          </a:xfrm>
        </p:spPr>
        <p:txBody>
          <a:bodyPr>
            <a:normAutofit/>
          </a:bodyPr>
          <a:lstStyle/>
          <a:p>
            <a:r>
              <a:rPr lang="en-US" dirty="0"/>
              <a:t>Recipients placed on separate roster (HE8069)</a:t>
            </a:r>
          </a:p>
          <a:p>
            <a:r>
              <a:rPr lang="en-US" dirty="0"/>
              <a:t>All rosters will be non-prepay</a:t>
            </a:r>
          </a:p>
          <a:p>
            <a:r>
              <a:rPr lang="en-US" dirty="0"/>
              <a:t>Certification submitted at end of term</a:t>
            </a:r>
          </a:p>
          <a:p>
            <a:r>
              <a:rPr lang="en-US" dirty="0"/>
              <a:t>Remittance Advice issued after certification is processed </a:t>
            </a:r>
          </a:p>
        </p:txBody>
      </p:sp>
    </p:spTree>
    <p:extLst>
      <p:ext uri="{BB962C8B-B14F-4D97-AF65-F5344CB8AC3E}">
        <p14:creationId xmlns:p14="http://schemas.microsoft.com/office/powerpoint/2010/main" val="256249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Actual tuition amount must be entered</a:t>
            </a:r>
          </a:p>
          <a:p>
            <a:r>
              <a:rPr lang="en-US" dirty="0"/>
              <a:t>Enrollment status must be entered</a:t>
            </a:r>
          </a:p>
          <a:p>
            <a:r>
              <a:rPr lang="en-US" dirty="0"/>
              <a:t>Certification with credits</a:t>
            </a:r>
          </a:p>
          <a:p>
            <a:pPr lvl="1">
              <a:buSzPct val="90000"/>
              <a:buFont typeface="Wingdings" panose="05000000000000000000" pitchFamily="2" charset="2"/>
              <a:buChar char="§"/>
            </a:pPr>
            <a:r>
              <a:rPr lang="en-US" dirty="0"/>
              <a:t>Enter number of credits each term</a:t>
            </a:r>
          </a:p>
          <a:p>
            <a:pPr lvl="1">
              <a:buSzPct val="90000"/>
              <a:buFont typeface="Wingdings" panose="05000000000000000000" pitchFamily="2" charset="2"/>
              <a:buChar char="§"/>
            </a:pPr>
            <a:r>
              <a:rPr lang="en-US" dirty="0"/>
              <a:t>Each recipient must maintain 2.0 cumulative  GPA each term</a:t>
            </a:r>
          </a:p>
          <a:p>
            <a:pPr lvl="2">
              <a:buSzPct val="90000"/>
              <a:buFont typeface="Wingdings" panose="05000000000000000000" pitchFamily="2" charset="2"/>
              <a:buChar char="§"/>
            </a:pPr>
            <a:r>
              <a:rPr lang="en-US" dirty="0"/>
              <a:t>GPA does not need to be reported to HESC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98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for PTS made after certification</a:t>
            </a:r>
          </a:p>
          <a:p>
            <a:r>
              <a:rPr lang="en-US" dirty="0"/>
              <a:t>Same payment method as other programs (like STEM)</a:t>
            </a:r>
          </a:p>
          <a:p>
            <a:r>
              <a:rPr lang="en-US" dirty="0"/>
              <a:t>College accounting reports will be available</a:t>
            </a:r>
          </a:p>
        </p:txBody>
      </p:sp>
    </p:spTree>
    <p:extLst>
      <p:ext uri="{BB962C8B-B14F-4D97-AF65-F5344CB8AC3E}">
        <p14:creationId xmlns:p14="http://schemas.microsoft.com/office/powerpoint/2010/main" val="3300117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Barbara Hochberg</a:t>
            </a:r>
          </a:p>
          <a:p>
            <a:pPr marL="0" indent="0">
              <a:buNone/>
            </a:pPr>
            <a:r>
              <a:rPr lang="en-US" dirty="0"/>
              <a:t>Director Grant &amp; Scholarship Programs	</a:t>
            </a:r>
          </a:p>
          <a:p>
            <a:pPr marL="0" indent="0">
              <a:buNone/>
            </a:pPr>
            <a:r>
              <a:rPr lang="en-US" dirty="0"/>
              <a:t>Barbara.Hochberg@hesc.ny.gov</a:t>
            </a:r>
          </a:p>
        </p:txBody>
      </p:sp>
    </p:spTree>
    <p:extLst>
      <p:ext uri="{BB962C8B-B14F-4D97-AF65-F5344CB8AC3E}">
        <p14:creationId xmlns:p14="http://schemas.microsoft.com/office/powerpoint/2010/main" val="156619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610600" cy="857250"/>
          </a:xfrm>
        </p:spPr>
        <p:txBody>
          <a:bodyPr>
            <a:noAutofit/>
          </a:bodyPr>
          <a:lstStyle/>
          <a:p>
            <a:r>
              <a:rPr lang="en-US" dirty="0"/>
              <a:t>New York State Part-time Scholarship (PTS)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Provides tuition awards to students continuously enrolled and attending a SUNY or CUNY community college</a:t>
            </a:r>
          </a:p>
          <a:p>
            <a:r>
              <a:rPr lang="en-US" dirty="0"/>
              <a:t>Students must be enrolled in at least 6 but less than 12 credits each term</a:t>
            </a:r>
          </a:p>
        </p:txBody>
      </p:sp>
    </p:spTree>
    <p:extLst>
      <p:ext uri="{BB962C8B-B14F-4D97-AF65-F5344CB8AC3E}">
        <p14:creationId xmlns:p14="http://schemas.microsoft.com/office/powerpoint/2010/main" val="127206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available:</a:t>
            </a:r>
          </a:p>
          <a:p>
            <a:pPr marL="0" indent="0">
              <a:buNone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2017-18: March 29 – April 27</a:t>
            </a:r>
          </a:p>
          <a:p>
            <a:pPr marL="457200" lvl="1" indent="0">
              <a:buNone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2018-19: March 29 – July 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4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571750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Information</a:t>
            </a:r>
          </a:p>
        </p:txBody>
      </p:sp>
    </p:spTree>
    <p:extLst>
      <p:ext uri="{BB962C8B-B14F-4D97-AF65-F5344CB8AC3E}">
        <p14:creationId xmlns:p14="http://schemas.microsoft.com/office/powerpoint/2010/main" val="295752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534400" cy="3867150"/>
          </a:xfrm>
        </p:spPr>
        <p:txBody>
          <a:bodyPr>
            <a:normAutofit/>
          </a:bodyPr>
          <a:lstStyle/>
          <a:p>
            <a:r>
              <a:rPr lang="en-US" sz="2400" dirty="0"/>
              <a:t>Be a resident of NYS and have resided in NYS for 12 continuous months prior to the beginning of the term</a:t>
            </a:r>
          </a:p>
          <a:p>
            <a:r>
              <a:rPr lang="en-US" sz="2400" dirty="0"/>
              <a:t>Be a U.S. citizen or eligible non-citizen</a:t>
            </a:r>
          </a:p>
          <a:p>
            <a:r>
              <a:rPr lang="en-US" sz="2400" dirty="0"/>
              <a:t>Have graduated from high school in the U.S., earned a high school equivalency diploma, or passed a federally approved “ability to benefit” test as defined by the Commissioner of the State Education Dept.</a:t>
            </a:r>
          </a:p>
          <a:p>
            <a:r>
              <a:rPr lang="en-US" sz="2400" dirty="0"/>
              <a:t>Be matriculated in an approved undergraduate program at a SUNY or CUNY community college</a:t>
            </a:r>
          </a:p>
        </p:txBody>
      </p:sp>
    </p:spTree>
    <p:extLst>
      <p:ext uri="{BB962C8B-B14F-4D97-AF65-F5344CB8AC3E}">
        <p14:creationId xmlns:p14="http://schemas.microsoft.com/office/powerpoint/2010/main" val="383234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458200" cy="3317875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Be enrolled in at least six but less than 12 credits per term</a:t>
            </a:r>
          </a:p>
          <a:p>
            <a:r>
              <a:rPr lang="en-US" sz="9600" dirty="0"/>
              <a:t>Students with disabilities need only enroll in at least 3 credits</a:t>
            </a:r>
          </a:p>
          <a:p>
            <a:r>
              <a:rPr lang="en-US" sz="9600" dirty="0"/>
              <a:t>Maintain cumulative grade point average of 2.0 or higher</a:t>
            </a:r>
          </a:p>
          <a:p>
            <a:r>
              <a:rPr lang="en-US" sz="9600" dirty="0"/>
              <a:t>Be in a non-default status on a student loan made under any NYS or federal education loan program or repayment of any NYS award</a:t>
            </a:r>
          </a:p>
          <a:p>
            <a:r>
              <a:rPr lang="en-US" sz="9600" dirty="0"/>
              <a:t>Be in compliance with the terms of any service condition imposed by a NYS award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24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 Amount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PTS awards cover cost of 6 credit hours or $1,500, whichever is less, at a SUNY or CUNY Community College</a:t>
            </a:r>
          </a:p>
          <a:p>
            <a:r>
              <a:rPr lang="en-US" sz="2800" dirty="0"/>
              <a:t>Recipients will receive a total of four payments (no summer payments), if enrolled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2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Recipient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610600" cy="362267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Current students must demonstrate having earned 2.0 GPA prior to the term they are requesting the award</a:t>
            </a:r>
          </a:p>
          <a:p>
            <a:r>
              <a:rPr lang="en-US" dirty="0"/>
              <a:t>Recipients will be selected using Expected Family Contribution (EFC) from </a:t>
            </a:r>
            <a:r>
              <a:rPr lang="en-US" dirty="0" err="1"/>
              <a:t>ISIR</a:t>
            </a:r>
            <a:r>
              <a:rPr lang="en-US" dirty="0"/>
              <a:t> record</a:t>
            </a:r>
          </a:p>
          <a:p>
            <a:r>
              <a:rPr lang="en-US" dirty="0"/>
              <a:t>Lower EFC demonstrates greater financial need and places the applicant higher on the list</a:t>
            </a:r>
          </a:p>
          <a:p>
            <a:r>
              <a:rPr lang="en-US" dirty="0"/>
              <a:t>Once applicant order is determined, selection process will be made proportionate to total number of applications received for SUNY or CUNY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15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and Requesting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completion of selection process, “selected” and “not selected” notifications sent out</a:t>
            </a:r>
          </a:p>
          <a:p>
            <a:r>
              <a:rPr lang="en-US" dirty="0"/>
              <a:t>Selected applicants must file NYS Student Aid Payment Application to receive PTS award payment</a:t>
            </a:r>
          </a:p>
        </p:txBody>
      </p:sp>
    </p:spTree>
    <p:extLst>
      <p:ext uri="{BB962C8B-B14F-4D97-AF65-F5344CB8AC3E}">
        <p14:creationId xmlns:p14="http://schemas.microsoft.com/office/powerpoint/2010/main" val="2174055963"/>
      </p:ext>
    </p:extLst>
  </p:cSld>
  <p:clrMapOvr>
    <a:masterClrMapping/>
  </p:clrMapOvr>
</p:sld>
</file>

<file path=ppt/theme/theme1.xml><?xml version="1.0" encoding="utf-8"?>
<a:theme xmlns:a="http://schemas.openxmlformats.org/drawingml/2006/main" name="HESC PowerPoint Template 0109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E4E1FF2852C4AB94E009ECD2CE37F" ma:contentTypeVersion="0" ma:contentTypeDescription="Create a new document." ma:contentTypeScope="" ma:versionID="4af84c6e1c35c0f4028136cbe42903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15787acf22db4e4c0ac8b858fca64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A236CA-FFC6-4E0A-B871-4DFE621DA8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52CB97-48AF-4901-B555-8290A3CE7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9CC3A6F-0F26-48E9-9E06-A2EA97EC824A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HESC Template 011415</Template>
  <TotalTime>687</TotalTime>
  <Words>465</Words>
  <Application>Microsoft Office PowerPoint</Application>
  <PresentationFormat>On-screen Show (16:9)</PresentationFormat>
  <Paragraphs>57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Wingdings</vt:lpstr>
      <vt:lpstr>HESC PowerPoint Template 010915</vt:lpstr>
      <vt:lpstr>Section Master</vt:lpstr>
      <vt:lpstr>2_Custom Design</vt:lpstr>
      <vt:lpstr>PowerPoint Presentation</vt:lpstr>
      <vt:lpstr>New York State Part-time Scholarship (PTS)</vt:lpstr>
      <vt:lpstr>Application Period</vt:lpstr>
      <vt:lpstr>PowerPoint Presentation</vt:lpstr>
      <vt:lpstr>Eligibility</vt:lpstr>
      <vt:lpstr>Eligibility</vt:lpstr>
      <vt:lpstr>Award Amount</vt:lpstr>
      <vt:lpstr>Recipient Selection</vt:lpstr>
      <vt:lpstr>Selection and Requesting Payments</vt:lpstr>
      <vt:lpstr>Certification</vt:lpstr>
      <vt:lpstr>Certification</vt:lpstr>
      <vt:lpstr>Payments</vt:lpstr>
      <vt:lpstr>Questions?</vt:lpstr>
    </vt:vector>
  </TitlesOfParts>
  <Company>NYSHESC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Hochberg, Barbara (HESC)</dc:creator>
  <cp:lastModifiedBy>Hochberg, Barbara (HESC)</cp:lastModifiedBy>
  <cp:revision>23</cp:revision>
  <dcterms:created xsi:type="dcterms:W3CDTF">2018-04-06T20:02:26Z</dcterms:created>
  <dcterms:modified xsi:type="dcterms:W3CDTF">2018-04-13T14:07:47Z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0x01010007DE4E1FF2852C4AB94E009ECD2CE37F</vt:lpwstr>
  </property>
</Properties>
</file>