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23"/>
  </p:notesMasterIdLst>
  <p:sldIdLst>
    <p:sldId id="256" r:id="rId7"/>
    <p:sldId id="274" r:id="rId8"/>
    <p:sldId id="258" r:id="rId9"/>
    <p:sldId id="260" r:id="rId10"/>
    <p:sldId id="269" r:id="rId11"/>
    <p:sldId id="271" r:id="rId12"/>
    <p:sldId id="272" r:id="rId13"/>
    <p:sldId id="270" r:id="rId14"/>
    <p:sldId id="262" r:id="rId15"/>
    <p:sldId id="263" r:id="rId16"/>
    <p:sldId id="264" r:id="rId17"/>
    <p:sldId id="273" r:id="rId18"/>
    <p:sldId id="266" r:id="rId19"/>
    <p:sldId id="267" r:id="rId20"/>
    <p:sldId id="268" r:id="rId21"/>
    <p:sldId id="275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8C10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84139" autoAdjust="0"/>
  </p:normalViewPr>
  <p:slideViewPr>
    <p:cSldViewPr>
      <p:cViewPr varScale="1">
        <p:scale>
          <a:sx n="100" d="100"/>
          <a:sy n="100" d="100"/>
        </p:scale>
        <p:origin x="64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9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34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2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08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389437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93700"/>
            <a:ext cx="2057400" cy="4235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3700"/>
            <a:ext cx="6019800" cy="4235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2038350"/>
            <a:ext cx="3657600" cy="1143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317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04/10/2018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69" y="411946"/>
            <a:ext cx="4584131" cy="7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429225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12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629150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HESC Update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647950"/>
            <a:ext cx="5791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SUNYFAP</a:t>
            </a:r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2190750"/>
            <a:ext cx="3657600" cy="1143000"/>
          </a:xfrm>
        </p:spPr>
        <p:txBody>
          <a:bodyPr/>
          <a:lstStyle/>
          <a:p>
            <a:r>
              <a:rPr lang="en-US" sz="2800" dirty="0"/>
              <a:t>2018-19 New York State Budget Changes</a:t>
            </a:r>
          </a:p>
        </p:txBody>
      </p:sp>
    </p:spTree>
    <p:extLst>
      <p:ext uri="{BB962C8B-B14F-4D97-AF65-F5344CB8AC3E}">
        <p14:creationId xmlns:p14="http://schemas.microsoft.com/office/powerpoint/2010/main" val="259545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Excelsior 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For 2018-19 academic year, Excelsior Scholarship’s income eligibility threshold increases to household incomes up to $110,000</a:t>
            </a:r>
          </a:p>
          <a:p>
            <a:r>
              <a:rPr lang="en-US" sz="2600" dirty="0"/>
              <a:t>2018-19 Enacted State Budget includes $118 million to support an estimated 27,000 students in Excelsior Scholarship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111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Tuition Awards (ETA)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686800" cy="36226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Budget includes $22.9 million for ETA second phase, providing up to $6,000 in financial assistance, including match funds and tuition freeze</a:t>
            </a:r>
          </a:p>
          <a:p>
            <a:r>
              <a:rPr lang="en-US" dirty="0"/>
              <a:t>For 2018-19 academic year and thereafter, available to any student attending any participating in-state, degree-granting, private college</a:t>
            </a:r>
          </a:p>
          <a:p>
            <a:r>
              <a:rPr lang="en-US" dirty="0"/>
              <a:t>Provides more flexibility in college match requirement: </a:t>
            </a:r>
          </a:p>
          <a:p>
            <a:pPr lvl="1"/>
            <a:r>
              <a:rPr lang="en-US" dirty="0"/>
              <a:t>Exempts colleges whose tuition rates are reduced by more than 15% from rate charged six years prior from providing match</a:t>
            </a:r>
          </a:p>
          <a:p>
            <a:pPr lvl="1"/>
            <a:r>
              <a:rPr lang="en-US" dirty="0"/>
              <a:t>Permits use of existing institutional aid in college match</a:t>
            </a:r>
          </a:p>
        </p:txBody>
      </p:sp>
    </p:spTree>
    <p:extLst>
      <p:ext uri="{BB962C8B-B14F-4D97-AF65-F5344CB8AC3E}">
        <p14:creationId xmlns:p14="http://schemas.microsoft.com/office/powerpoint/2010/main" val="1451654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 Year Income Flexibility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Budget permits use of prior year income to establish income eligibility for Excelsior Scholarship and ETA programs in the event of the death, disability, divorce or separation of a household member whose income is used in determining program eligibility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94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622675"/>
          </a:xfrm>
        </p:spPr>
        <p:txBody>
          <a:bodyPr>
            <a:normAutofit/>
          </a:bodyPr>
          <a:lstStyle/>
          <a:p>
            <a:r>
              <a:rPr lang="en-US" sz="2800" dirty="0"/>
              <a:t>Budget provides $4 million over four years to expand the STEM Scholarship Program to students attending a private, degree-granting college in NYS</a:t>
            </a:r>
          </a:p>
          <a:p>
            <a:r>
              <a:rPr lang="en-US" sz="2800" dirty="0"/>
              <a:t>Recipients at private colleges will be selected by lottery, and receive awards up to SUNY resident undergraduate tuition or actual tuition, whichever is less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91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NYS Teacher Loan Forgiveness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Budget establishes new loan forgiveness program</a:t>
            </a:r>
          </a:p>
          <a:p>
            <a:r>
              <a:rPr lang="en-US" sz="2800" dirty="0"/>
              <a:t>Commits $1 million over four years to provide $5,000 annual awards to teachers serving in high needs school districts or teaching in subject areas for which a shortage of teachers exists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35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Contact information:</a:t>
            </a:r>
          </a:p>
          <a:p>
            <a:pPr marL="0" indent="0">
              <a:buNone/>
            </a:pPr>
            <a:r>
              <a:rPr lang="en-US" dirty="0"/>
              <a:t>Barbara Hochberg</a:t>
            </a:r>
          </a:p>
          <a:p>
            <a:pPr marL="0" indent="0">
              <a:buNone/>
            </a:pPr>
            <a:r>
              <a:rPr lang="en-US" dirty="0"/>
              <a:t>Director, Grants and Scholarship Programs</a:t>
            </a:r>
          </a:p>
          <a:p>
            <a:pPr marL="0" indent="0">
              <a:buNone/>
            </a:pPr>
            <a:r>
              <a:rPr lang="en-US" dirty="0"/>
              <a:t>Barbara.Hochberg@hesc.ny.gov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93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Program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54647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Recent STEM program changes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2018-19 New York State Budget changes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Excelsior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Enhanced Tuition Program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STEM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new loan forgiveness program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3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343150"/>
            <a:ext cx="4572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 Program Changes</a:t>
            </a:r>
          </a:p>
        </p:txBody>
      </p:sp>
    </p:spTree>
    <p:extLst>
      <p:ext uri="{BB962C8B-B14F-4D97-AF65-F5344CB8AC3E}">
        <p14:creationId xmlns:p14="http://schemas.microsoft.com/office/powerpoint/2010/main" val="295752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STEM Changes Effective January 12,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Recipients enrolled in more than one STEM- approved major</a:t>
            </a:r>
          </a:p>
          <a:p>
            <a:r>
              <a:rPr lang="en-US" dirty="0"/>
              <a:t>Enrollment requirements for final year of study</a:t>
            </a:r>
          </a:p>
        </p:txBody>
      </p:sp>
    </p:spTree>
    <p:extLst>
      <p:ext uri="{BB962C8B-B14F-4D97-AF65-F5344CB8AC3E}">
        <p14:creationId xmlns:p14="http://schemas.microsoft.com/office/powerpoint/2010/main" val="127206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Changes – Full-time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546475"/>
          </a:xfrm>
        </p:spPr>
        <p:txBody>
          <a:bodyPr>
            <a:normAutofit/>
          </a:bodyPr>
          <a:lstStyle/>
          <a:p>
            <a:r>
              <a:rPr lang="en-US" dirty="0"/>
              <a:t>Students enrolled in more than one STEM approved majored must complete a total of 12 credits in their STEM approved majors</a:t>
            </a:r>
          </a:p>
          <a:p>
            <a:r>
              <a:rPr lang="en-US" dirty="0"/>
              <a:t>Students who complete 12 credit hours in multiple STEM approved majors should be certified as meeting the full-time requirement</a:t>
            </a:r>
          </a:p>
        </p:txBody>
      </p:sp>
    </p:spTree>
    <p:extLst>
      <p:ext uri="{BB962C8B-B14F-4D97-AF65-F5344CB8AC3E}">
        <p14:creationId xmlns:p14="http://schemas.microsoft.com/office/powerpoint/2010/main" val="102523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Changes -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2016-17 and 2017-18 academic years, students should be certified in the same manner of certification used for all students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5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Recertifying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458200" cy="3832225"/>
          </a:xfrm>
        </p:spPr>
        <p:txBody>
          <a:bodyPr>
            <a:normAutofit/>
          </a:bodyPr>
          <a:lstStyle/>
          <a:p>
            <a:r>
              <a:rPr lang="en-US" dirty="0"/>
              <a:t>To recertify recipients who were decertified for 2014-15 or 2015-16 academic years:</a:t>
            </a:r>
          </a:p>
          <a:p>
            <a:pPr marL="857250" lvl="1" indent="-457200">
              <a:buClr>
                <a:srgbClr val="0070C0"/>
              </a:buClr>
              <a:buFont typeface="+mj-lt"/>
              <a:buAutoNum type="arabicPeriod"/>
            </a:pPr>
            <a:r>
              <a:rPr lang="en-US" sz="2400" dirty="0"/>
              <a:t>Complete STEM recertification spreadsheet (HE9079)</a:t>
            </a:r>
          </a:p>
          <a:p>
            <a:pPr marL="1200150" lvl="2" indent="-285750"/>
            <a:r>
              <a:rPr lang="en-US" sz="2000" dirty="0"/>
              <a:t>Link to spreadsheet available in recent STEM bulletin on hesc.ny.gov</a:t>
            </a:r>
          </a:p>
          <a:p>
            <a:pPr marL="857250" lvl="1" indent="-457200">
              <a:buClr>
                <a:srgbClr val="0070C0"/>
              </a:buClr>
              <a:buFont typeface="+mj-lt"/>
              <a:buAutoNum type="arabicPeriod"/>
            </a:pPr>
            <a:r>
              <a:rPr lang="en-US" sz="2400" dirty="0"/>
              <a:t>Save document using "STEM" and your school name,  e.g., "STEMUAlbany.xls”</a:t>
            </a:r>
          </a:p>
          <a:p>
            <a:pPr marL="857250" lvl="1" indent="-457200">
              <a:buClr>
                <a:srgbClr val="0070C0"/>
              </a:buClr>
              <a:buFont typeface="+mj-lt"/>
              <a:buAutoNum type="arabicPeriod"/>
            </a:pPr>
            <a:r>
              <a:rPr lang="en-US" sz="2400" dirty="0"/>
              <a:t>Upload completed spreadsheet via HESC secure file transfer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20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Final Year of Study – Previously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Full-time requirement is waived during final term of study, as defined by Commissioner of Education’s regulation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US" dirty="0"/>
              <a:t>STEM recipients must take at least one required course and enroll in at least 12 credits to meet the full time requirement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0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Final Year of Study – NEW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December 27, 2017, students meet full-time requirement if: </a:t>
            </a:r>
          </a:p>
          <a:p>
            <a:pPr lvl="1"/>
            <a:r>
              <a:rPr lang="en-US" dirty="0"/>
              <a:t>Enrolled in at least six credits in the program of study in the term before the final term, and</a:t>
            </a:r>
          </a:p>
          <a:p>
            <a:pPr lvl="1"/>
            <a:r>
              <a:rPr lang="en-US" dirty="0"/>
              <a:t>Enrolls in at least 12 credits in the final term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82803"/>
      </p:ext>
    </p:extLst>
  </p:cSld>
  <p:clrMapOvr>
    <a:masterClrMapping/>
  </p:clrMapOvr>
</p:sld>
</file>

<file path=ppt/theme/theme1.xml><?xml version="1.0" encoding="utf-8"?>
<a:theme xmlns:a="http://schemas.openxmlformats.org/drawingml/2006/main" name="HESC PowerPoint Template 0109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E4E1FF2852C4AB94E009ECD2CE37F" ma:contentTypeVersion="0" ma:contentTypeDescription="Create a new document." ma:contentTypeScope="" ma:versionID="4af84c6e1c35c0f4028136cbe42903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15787acf22db4e4c0ac8b858fca640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52CB97-48AF-4901-B555-8290A3CE7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9CC3A6F-0F26-48E9-9E06-A2EA97EC824A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9A236CA-FFC6-4E0A-B871-4DFE621DA8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HESC Template 011415</Template>
  <TotalTime>590</TotalTime>
  <Words>568</Words>
  <Application>Microsoft Office PowerPoint</Application>
  <PresentationFormat>On-screen Show (16:9)</PresentationFormat>
  <Paragraphs>59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HESC PowerPoint Template 010915</vt:lpstr>
      <vt:lpstr>Section Master</vt:lpstr>
      <vt:lpstr>2_Custom Design</vt:lpstr>
      <vt:lpstr>PowerPoint Presentation</vt:lpstr>
      <vt:lpstr>New Program Information</vt:lpstr>
      <vt:lpstr>PowerPoint Presentation</vt:lpstr>
      <vt:lpstr>STEM Changes Effective January 12, 2018</vt:lpstr>
      <vt:lpstr>STEM Changes – Full-time Requirement</vt:lpstr>
      <vt:lpstr>STEM Changes - Certification</vt:lpstr>
      <vt:lpstr>Recertifying Students</vt:lpstr>
      <vt:lpstr>STEM Final Year of Study – Previously </vt:lpstr>
      <vt:lpstr>STEM Final Year of Study – NEW </vt:lpstr>
      <vt:lpstr>PowerPoint Presentation</vt:lpstr>
      <vt:lpstr>Excelsior Scholarship</vt:lpstr>
      <vt:lpstr>Enhanced Tuition Awards (ETA) Program</vt:lpstr>
      <vt:lpstr>Prior Year Income Flexibility </vt:lpstr>
      <vt:lpstr>STEM Scholarship</vt:lpstr>
      <vt:lpstr>NYS Teacher Loan Forgiveness Program</vt:lpstr>
      <vt:lpstr>Questions?</vt:lpstr>
    </vt:vector>
  </TitlesOfParts>
  <Company>NYSHESC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Hochberg, Barbara (HESC)</dc:creator>
  <cp:lastModifiedBy>Hochberg, Barbara (HESC)</cp:lastModifiedBy>
  <cp:revision>23</cp:revision>
  <dcterms:created xsi:type="dcterms:W3CDTF">2018-04-02T18:57:59Z</dcterms:created>
  <dcterms:modified xsi:type="dcterms:W3CDTF">2018-04-10T19:50:38Z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0x01010007DE4E1FF2852C4AB94E009ECD2CE37F</vt:lpwstr>
  </property>
</Properties>
</file>