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  <p:sldMasterId id="2147483689" r:id="rId7"/>
    <p:sldMasterId id="2147483702" r:id="rId8"/>
    <p:sldMasterId id="2147483715" r:id="rId9"/>
    <p:sldMasterId id="2147483717" r:id="rId10"/>
  </p:sldMasterIdLst>
  <p:notesMasterIdLst>
    <p:notesMasterId r:id="rId41"/>
  </p:notesMasterIdLst>
  <p:handoutMasterIdLst>
    <p:handoutMasterId r:id="rId42"/>
  </p:handoutMasterIdLst>
  <p:sldIdLst>
    <p:sldId id="256" r:id="rId11"/>
    <p:sldId id="400" r:id="rId12"/>
    <p:sldId id="444" r:id="rId13"/>
    <p:sldId id="445" r:id="rId14"/>
    <p:sldId id="322" r:id="rId15"/>
    <p:sldId id="329" r:id="rId16"/>
    <p:sldId id="446" r:id="rId17"/>
    <p:sldId id="455" r:id="rId18"/>
    <p:sldId id="448" r:id="rId19"/>
    <p:sldId id="447" r:id="rId20"/>
    <p:sldId id="451" r:id="rId21"/>
    <p:sldId id="452" r:id="rId22"/>
    <p:sldId id="440" r:id="rId23"/>
    <p:sldId id="450" r:id="rId24"/>
    <p:sldId id="453" r:id="rId25"/>
    <p:sldId id="332" r:id="rId26"/>
    <p:sldId id="338" r:id="rId27"/>
    <p:sldId id="347" r:id="rId28"/>
    <p:sldId id="359" r:id="rId29"/>
    <p:sldId id="456" r:id="rId30"/>
    <p:sldId id="370" r:id="rId31"/>
    <p:sldId id="371" r:id="rId32"/>
    <p:sldId id="315" r:id="rId33"/>
    <p:sldId id="390" r:id="rId34"/>
    <p:sldId id="457" r:id="rId35"/>
    <p:sldId id="354" r:id="rId36"/>
    <p:sldId id="454" r:id="rId37"/>
    <p:sldId id="439" r:id="rId38"/>
    <p:sldId id="442" r:id="rId39"/>
    <p:sldId id="443" r:id="rId40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chberg, Barbara (HESC)" initials="HB(" lastIdx="6" clrIdx="0">
    <p:extLst>
      <p:ext uri="{19B8F6BF-5375-455C-9EA6-DF929625EA0E}">
        <p15:presenceInfo xmlns:p15="http://schemas.microsoft.com/office/powerpoint/2012/main" userId="S-1-5-21-2147447520-1127419501-1244863647-17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8C10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63680" autoAdjust="0"/>
  </p:normalViewPr>
  <p:slideViewPr>
    <p:cSldViewPr>
      <p:cViewPr varScale="1">
        <p:scale>
          <a:sx n="76" d="100"/>
          <a:sy n="76" d="100"/>
        </p:scale>
        <p:origin x="816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2400"/>
    </p:cViewPr>
  </p:sorter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317" cy="465854"/>
          </a:xfrm>
          <a:prstGeom prst="rect">
            <a:avLst/>
          </a:prstGeom>
        </p:spPr>
        <p:txBody>
          <a:bodyPr vert="horz" lIns="91585" tIns="45794" rIns="91585" bIns="4579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93" y="0"/>
            <a:ext cx="3038317" cy="465854"/>
          </a:xfrm>
          <a:prstGeom prst="rect">
            <a:avLst/>
          </a:prstGeom>
        </p:spPr>
        <p:txBody>
          <a:bodyPr vert="horz" lIns="91585" tIns="45794" rIns="91585" bIns="45794" rtlCol="0"/>
          <a:lstStyle>
            <a:lvl1pPr algn="r">
              <a:defRPr sz="1200"/>
            </a:lvl1pPr>
          </a:lstStyle>
          <a:p>
            <a:fld id="{73434BBE-6B9C-4B02-B1CA-B68E231634ED}" type="datetimeFigureOut">
              <a:rPr lang="en-US" smtClean="0"/>
              <a:t>04/13/2018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0546"/>
            <a:ext cx="3038317" cy="465854"/>
          </a:xfrm>
          <a:prstGeom prst="rect">
            <a:avLst/>
          </a:prstGeom>
        </p:spPr>
        <p:txBody>
          <a:bodyPr vert="horz" lIns="91585" tIns="45794" rIns="91585" bIns="4579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93" y="8830546"/>
            <a:ext cx="3038317" cy="465854"/>
          </a:xfrm>
          <a:prstGeom prst="rect">
            <a:avLst/>
          </a:prstGeom>
        </p:spPr>
        <p:txBody>
          <a:bodyPr vert="horz" lIns="91585" tIns="45794" rIns="91585" bIns="45794" rtlCol="0" anchor="b"/>
          <a:lstStyle>
            <a:lvl1pPr algn="r">
              <a:defRPr sz="1200"/>
            </a:lvl1pPr>
          </a:lstStyle>
          <a:p>
            <a:fld id="{9AF88F0C-0A56-4C9A-B740-97372E65B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60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4820"/>
          </a:xfrm>
          <a:prstGeom prst="rect">
            <a:avLst/>
          </a:prstGeom>
        </p:spPr>
        <p:txBody>
          <a:bodyPr vert="horz" lIns="93148" tIns="46574" rIns="93148" bIns="465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48" tIns="46574" rIns="93148" bIns="46574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04/13/2018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8" tIns="46574" rIns="93148" bIns="46574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8"/>
            <a:ext cx="3037840" cy="464820"/>
          </a:xfrm>
          <a:prstGeom prst="rect">
            <a:avLst/>
          </a:prstGeom>
        </p:spPr>
        <p:txBody>
          <a:bodyPr vert="horz" lIns="93148" tIns="46574" rIns="93148" bIns="465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48" tIns="46574" rIns="93148" bIns="46574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4415793"/>
            <a:ext cx="5608320" cy="4183380"/>
          </a:xfrm>
          <a:prstGeom prst="rect">
            <a:avLst/>
          </a:prstGeom>
        </p:spPr>
        <p:txBody>
          <a:bodyPr lIns="93148" tIns="46574" rIns="93148" bIns="46574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896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518" y="4474101"/>
            <a:ext cx="5607365" cy="3660050"/>
          </a:xfrm>
          <a:prstGeom prst="rect">
            <a:avLst/>
          </a:prstGeom>
        </p:spPr>
        <p:txBody>
          <a:bodyPr lIns="91595" tIns="45798" rIns="91595" bIns="4579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62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43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7" y="4416426"/>
            <a:ext cx="5607050" cy="4183063"/>
          </a:xfrm>
          <a:prstGeom prst="rect">
            <a:avLst/>
          </a:prstGeom>
        </p:spPr>
        <p:txBody>
          <a:bodyPr lIns="91410" tIns="45708" rIns="91410" bIns="4570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63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7" y="4416426"/>
            <a:ext cx="5607050" cy="4183063"/>
          </a:xfrm>
          <a:prstGeom prst="rect">
            <a:avLst/>
          </a:prstGeom>
        </p:spPr>
        <p:txBody>
          <a:bodyPr lIns="91410" tIns="45708" rIns="91410" bIns="45708"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8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lIns="91430" tIns="45716" rIns="91430" bIns="4571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87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lIns="91430" tIns="45716" rIns="91430" bIns="4571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543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lIns="91430" tIns="45716" rIns="91430" bIns="4571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772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lIns="91430" tIns="45716" rIns="91430" bIns="4571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286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7" y="4473815"/>
            <a:ext cx="5609588" cy="3660537"/>
          </a:xfrm>
          <a:prstGeom prst="rect">
            <a:avLst/>
          </a:prstGeom>
        </p:spPr>
        <p:txBody>
          <a:bodyPr lIns="91276" tIns="45637" rIns="91276" bIns="45637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219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lIns="91430" tIns="45716" rIns="91430" bIns="45716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86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7" y="4473815"/>
            <a:ext cx="5609588" cy="3660537"/>
          </a:xfrm>
          <a:prstGeom prst="rect">
            <a:avLst/>
          </a:prstGeom>
        </p:spPr>
        <p:txBody>
          <a:bodyPr lIns="91276" tIns="45637" rIns="91276" bIns="45637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47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7" y="4473815"/>
            <a:ext cx="5609588" cy="3660537"/>
          </a:xfrm>
          <a:prstGeom prst="rect">
            <a:avLst/>
          </a:prstGeom>
        </p:spPr>
        <p:txBody>
          <a:bodyPr lIns="91276" tIns="45637" rIns="91276" bIns="45637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926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518" y="4474101"/>
            <a:ext cx="5607365" cy="3660050"/>
          </a:xfrm>
          <a:prstGeom prst="rect">
            <a:avLst/>
          </a:prstGeom>
        </p:spPr>
        <p:txBody>
          <a:bodyPr lIns="91595" tIns="45798" rIns="91595" bIns="4579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99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518" y="4474101"/>
            <a:ext cx="5607365" cy="3660050"/>
          </a:xfrm>
          <a:prstGeom prst="rect">
            <a:avLst/>
          </a:prstGeom>
        </p:spPr>
        <p:txBody>
          <a:bodyPr lIns="91595" tIns="45798" rIns="91595" bIns="4579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948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518" y="4474101"/>
            <a:ext cx="5607365" cy="3660050"/>
          </a:xfrm>
          <a:prstGeom prst="rect">
            <a:avLst/>
          </a:prstGeom>
        </p:spPr>
        <p:txBody>
          <a:bodyPr lIns="91595" tIns="45798" rIns="91595" bIns="4579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12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09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163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8" y="4410400"/>
            <a:ext cx="5596911" cy="4177356"/>
          </a:xfrm>
          <a:prstGeom prst="rect">
            <a:avLst/>
          </a:prstGeom>
        </p:spPr>
        <p:txBody>
          <a:bodyPr lIns="91276" tIns="45637" rIns="91276" bIns="45637"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3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408" y="4410400"/>
            <a:ext cx="5596911" cy="4177356"/>
          </a:xfrm>
          <a:prstGeom prst="rect">
            <a:avLst/>
          </a:prstGeom>
        </p:spPr>
        <p:txBody>
          <a:bodyPr lIns="91276" tIns="45637" rIns="91276" bIns="45637"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51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518" y="4474101"/>
            <a:ext cx="5607365" cy="3660050"/>
          </a:xfrm>
          <a:prstGeom prst="rect">
            <a:avLst/>
          </a:prstGeom>
        </p:spPr>
        <p:txBody>
          <a:bodyPr lIns="91595" tIns="45798" rIns="91595" bIns="4579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31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31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5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2113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92113"/>
            <a:ext cx="5111750" cy="4389437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43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93700"/>
            <a:ext cx="2057400" cy="4235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93700"/>
            <a:ext cx="6019800" cy="4235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3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5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5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235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9"/>
            <a:ext cx="7772400" cy="11255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94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0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9"/>
            <a:ext cx="4040188" cy="4810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1"/>
            <a:ext cx="4040188" cy="296227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0939"/>
            <a:ext cx="4041775" cy="4810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951"/>
            <a:ext cx="4041775" cy="296227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39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2038350"/>
            <a:ext cx="3657600" cy="1143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247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90"/>
            <a:ext cx="3008313" cy="87153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4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790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204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4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1"/>
            <a:ext cx="5486400" cy="60325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70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07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7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7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668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126" y="1028700"/>
            <a:ext cx="6858000" cy="1790700"/>
          </a:xfrm>
        </p:spPr>
        <p:txBody>
          <a:bodyPr anchor="b">
            <a:normAutofit/>
          </a:bodyPr>
          <a:lstStyle>
            <a:lvl1pPr algn="l">
              <a:defRPr sz="2700" b="1">
                <a:solidFill>
                  <a:srgbClr val="002D7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3126" y="2810377"/>
            <a:ext cx="6858000" cy="327422"/>
          </a:xfrm>
        </p:spPr>
        <p:txBody>
          <a:bodyPr>
            <a:normAutofit/>
          </a:bodyPr>
          <a:lstStyle>
            <a:lvl1pPr marL="0" indent="0" algn="l">
              <a:buNone/>
              <a:defRPr sz="1350" b="1">
                <a:solidFill>
                  <a:srgbClr val="002D7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z="1800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6E203-EDA9-481F-9F8F-4136A45FB35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E352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523876" y="3314700"/>
            <a:ext cx="4505325" cy="228600"/>
          </a:xfrm>
        </p:spPr>
        <p:txBody>
          <a:bodyPr>
            <a:noAutofit/>
          </a:bodyPr>
          <a:lstStyle>
            <a:lvl1pPr marL="0" indent="0">
              <a:buNone/>
              <a:defRPr sz="135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689"/>
          <a:stretch/>
        </p:blipFill>
        <p:spPr>
          <a:xfrm>
            <a:off x="523126" y="371445"/>
            <a:ext cx="3509591" cy="65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2038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0" y="-32146"/>
            <a:ext cx="9144000" cy="95250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0" y="900155"/>
            <a:ext cx="9144000" cy="76200"/>
          </a:xfrm>
          <a:prstGeom prst="rect">
            <a:avLst/>
          </a:prstGeom>
          <a:solidFill>
            <a:srgbClr val="E352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2396"/>
            <a:ext cx="7886700" cy="994172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4925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0" y="-32148"/>
            <a:ext cx="514350" cy="5289947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rot="16200000">
            <a:off x="-2093915" y="2576118"/>
            <a:ext cx="5289947" cy="73417"/>
          </a:xfrm>
          <a:prstGeom prst="rect">
            <a:avLst/>
          </a:prstGeom>
          <a:solidFill>
            <a:srgbClr val="E352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-2440187" y="2303265"/>
            <a:ext cx="5372101" cy="994172"/>
          </a:xfrm>
        </p:spPr>
        <p:txBody>
          <a:bodyPr>
            <a:normAutofit/>
          </a:bodyPr>
          <a:lstStyle>
            <a:lvl1pPr>
              <a:defRPr sz="27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56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343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9219"/>
            <a:ext cx="38671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0" y="-32146"/>
            <a:ext cx="9144000" cy="95250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0" y="900155"/>
            <a:ext cx="9144000" cy="76200"/>
          </a:xfrm>
          <a:prstGeom prst="rect">
            <a:avLst/>
          </a:prstGeom>
          <a:solidFill>
            <a:srgbClr val="E352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102396"/>
            <a:ext cx="7886700" cy="994172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83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BF6E203-EDA9-481F-9F8F-4136A45FB35C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890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BF6E203-EDA9-481F-9F8F-4136A45FB35C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228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470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657350"/>
            <a:ext cx="2949575" cy="27443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0" y="228600"/>
            <a:ext cx="3733800" cy="131445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0" y="1435355"/>
            <a:ext cx="3733800" cy="107694"/>
          </a:xfrm>
          <a:prstGeom prst="rect">
            <a:avLst/>
          </a:prstGeom>
          <a:solidFill>
            <a:srgbClr val="E352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95299" y="406656"/>
            <a:ext cx="2743200" cy="97155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19977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162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751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762625" cy="435887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BF6E203-EDA9-481F-9F8F-4136A45FB35C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718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96898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126" y="1028700"/>
            <a:ext cx="6858000" cy="1790700"/>
          </a:xfrm>
        </p:spPr>
        <p:txBody>
          <a:bodyPr anchor="b">
            <a:normAutofit/>
          </a:bodyPr>
          <a:lstStyle>
            <a:lvl1pPr algn="l">
              <a:defRPr sz="2700" b="1">
                <a:solidFill>
                  <a:srgbClr val="002D7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3126" y="2810377"/>
            <a:ext cx="6858000" cy="327422"/>
          </a:xfrm>
        </p:spPr>
        <p:txBody>
          <a:bodyPr>
            <a:normAutofit/>
          </a:bodyPr>
          <a:lstStyle>
            <a:lvl1pPr marL="0" indent="0" algn="l">
              <a:buNone/>
              <a:defRPr sz="1350" b="1">
                <a:solidFill>
                  <a:srgbClr val="002D7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z="1800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6/13/2017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6E203-EDA9-481F-9F8F-4136A45FB35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E352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3876" y="3314700"/>
            <a:ext cx="4505325" cy="228600"/>
          </a:xfrm>
        </p:spPr>
        <p:txBody>
          <a:bodyPr>
            <a:noAutofit/>
          </a:bodyPr>
          <a:lstStyle>
            <a:lvl1pPr marL="0" indent="0">
              <a:buNone/>
              <a:defRPr sz="135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[date]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689"/>
          <a:stretch/>
        </p:blipFill>
        <p:spPr>
          <a:xfrm>
            <a:off x="523126" y="371445"/>
            <a:ext cx="3509591" cy="65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757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0" y="-32146"/>
            <a:ext cx="9144000" cy="95250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0" y="900155"/>
            <a:ext cx="9144000" cy="76200"/>
          </a:xfrm>
          <a:prstGeom prst="rect">
            <a:avLst/>
          </a:prstGeom>
          <a:solidFill>
            <a:srgbClr val="E352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2396"/>
            <a:ext cx="7886700" cy="994172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3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317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0" y="-32148"/>
            <a:ext cx="514350" cy="5289947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rot="16200000">
            <a:off x="-2093915" y="2576118"/>
            <a:ext cx="5289947" cy="73417"/>
          </a:xfrm>
          <a:prstGeom prst="rect">
            <a:avLst/>
          </a:prstGeom>
          <a:solidFill>
            <a:srgbClr val="E352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-2440187" y="2303265"/>
            <a:ext cx="5372101" cy="994172"/>
          </a:xfrm>
        </p:spPr>
        <p:txBody>
          <a:bodyPr>
            <a:normAutofit/>
          </a:bodyPr>
          <a:lstStyle>
            <a:lvl1pPr>
              <a:defRPr sz="27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047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749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9219"/>
            <a:ext cx="386715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0" y="-32146"/>
            <a:ext cx="9144000" cy="95250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0" y="900155"/>
            <a:ext cx="9144000" cy="76200"/>
          </a:xfrm>
          <a:prstGeom prst="rect">
            <a:avLst/>
          </a:prstGeom>
          <a:solidFill>
            <a:srgbClr val="E352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102396"/>
            <a:ext cx="7886700" cy="994172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3160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BF6E203-EDA9-481F-9F8F-4136A45FB35C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8660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BF6E203-EDA9-481F-9F8F-4136A45FB35C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7390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197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657350"/>
            <a:ext cx="2949575" cy="27443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0" y="228600"/>
            <a:ext cx="3733800" cy="1314450"/>
          </a:xfrm>
          <a:prstGeom prst="rect">
            <a:avLst/>
          </a:prstGeom>
          <a:solidFill>
            <a:srgbClr val="002D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0" y="1435355"/>
            <a:ext cx="3733800" cy="107694"/>
          </a:xfrm>
          <a:prstGeom prst="rect">
            <a:avLst/>
          </a:prstGeom>
          <a:solidFill>
            <a:srgbClr val="E352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95299" y="406656"/>
            <a:ext cx="2743200" cy="97155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49402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4382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9BF6E203-EDA9-481F-9F8F-4136A45FB3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0568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762625" cy="435887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9BF6E203-EDA9-481F-9F8F-4136A45FB35C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4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04/13/2018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69" y="411946"/>
            <a:ext cx="4584131" cy="78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429225"/>
            <a:ext cx="2492267" cy="4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1275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629150"/>
            <a:ext cx="2492267" cy="4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6/13/2017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346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305800" y="88107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9049"/>
            <a:ext cx="9144000" cy="81394"/>
          </a:xfrm>
          <a:prstGeom prst="rect">
            <a:avLst/>
          </a:prstGeom>
          <a:solidFill>
            <a:srgbClr val="E75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50" y="4555302"/>
            <a:ext cx="2057400" cy="48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70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rgbClr val="64656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rgbClr val="64656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475971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9BF6E203-EDA9-481F-9F8F-4136A45FB35C}" type="slidenum">
              <a:rPr lang="en-US" smtClean="0"/>
              <a:pPr algn="l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107"/>
          <a:stretch/>
        </p:blipFill>
        <p:spPr>
          <a:xfrm>
            <a:off x="6457950" y="4555302"/>
            <a:ext cx="2057400" cy="36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540454"/>
            <a:ext cx="5334000" cy="81394"/>
          </a:xfrm>
          <a:prstGeom prst="rect">
            <a:avLst/>
          </a:prstGeom>
          <a:solidFill>
            <a:srgbClr val="E75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50" y="4555302"/>
            <a:ext cx="2057400" cy="48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088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June 2017 Monthly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8650" y="475971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9BF6E203-EDA9-481F-9F8F-4136A45FB35C}" type="slidenum">
              <a:rPr lang="en-US" smtClean="0"/>
              <a:pPr algn="l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50"/>
          <a:stretch/>
        </p:blipFill>
        <p:spPr>
          <a:xfrm>
            <a:off x="6457950" y="4555302"/>
            <a:ext cx="2057400" cy="35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04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declineexcelsior@hesc.ny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885950"/>
            <a:ext cx="70104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Excelsior Scholarship 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2647950"/>
            <a:ext cx="57912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SUNYFAP</a:t>
            </a:r>
          </a:p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2018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Determination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evaluation:</a:t>
            </a:r>
          </a:p>
          <a:p>
            <a:pPr lvl="1"/>
            <a:r>
              <a:rPr lang="en-US" dirty="0"/>
              <a:t>FAFSA filed</a:t>
            </a:r>
          </a:p>
          <a:p>
            <a:pPr lvl="1"/>
            <a:r>
              <a:rPr lang="en-US" dirty="0"/>
              <a:t>TAP application filed (if required)</a:t>
            </a:r>
          </a:p>
          <a:p>
            <a:pPr lvl="1"/>
            <a:r>
              <a:rPr lang="en-US" dirty="0"/>
              <a:t>NYS residency</a:t>
            </a:r>
          </a:p>
          <a:p>
            <a:pPr lvl="1"/>
            <a:r>
              <a:rPr lang="en-US" dirty="0"/>
              <a:t>Income verification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7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Determination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Income verification</a:t>
            </a:r>
          </a:p>
          <a:p>
            <a:pPr lvl="1"/>
            <a:r>
              <a:rPr lang="en-US" dirty="0"/>
              <a:t>Income will be verified through NYS Department in Tax and Finance</a:t>
            </a:r>
          </a:p>
          <a:p>
            <a:pPr lvl="1"/>
            <a:r>
              <a:rPr lang="en-US" dirty="0"/>
              <a:t>Federal AGI – line 19 of the NYS TAX return (IT-201) will be used</a:t>
            </a:r>
          </a:p>
        </p:txBody>
      </p:sp>
    </p:spTree>
    <p:extLst>
      <p:ext uri="{BB962C8B-B14F-4D97-AF65-F5344CB8AC3E}">
        <p14:creationId xmlns:p14="http://schemas.microsoft.com/office/powerpoint/2010/main" val="3478743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Determination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534400" cy="3622675"/>
          </a:xfrm>
        </p:spPr>
        <p:txBody>
          <a:bodyPr>
            <a:normAutofit/>
          </a:bodyPr>
          <a:lstStyle/>
          <a:p>
            <a:r>
              <a:rPr lang="en-US" dirty="0"/>
              <a:t>Income flexibility change in State Budget</a:t>
            </a:r>
          </a:p>
          <a:p>
            <a:pPr lvl="1"/>
            <a:r>
              <a:rPr lang="en-US" dirty="0"/>
              <a:t>Income from 2016 will be used except under the following conditions:</a:t>
            </a:r>
          </a:p>
          <a:p>
            <a:pPr lvl="2"/>
            <a:r>
              <a:rPr lang="en-US" dirty="0"/>
              <a:t>Death, disability divorce or separation during 2017 or 2018 </a:t>
            </a:r>
          </a:p>
          <a:p>
            <a:pPr lvl="2"/>
            <a:r>
              <a:rPr lang="en-US" dirty="0"/>
              <a:t>applicants required to complete Income Appeal form and provide documentation to support  request to use 2017 income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334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2038350"/>
            <a:ext cx="3886200" cy="1143000"/>
          </a:xfrm>
        </p:spPr>
        <p:txBody>
          <a:bodyPr/>
          <a:lstStyle/>
          <a:p>
            <a:r>
              <a:rPr lang="en-US" b="1" dirty="0"/>
              <a:t>Reviewing Academic Records</a:t>
            </a:r>
          </a:p>
        </p:txBody>
      </p:sp>
    </p:spTree>
    <p:extLst>
      <p:ext uri="{BB962C8B-B14F-4D97-AF65-F5344CB8AC3E}">
        <p14:creationId xmlns:p14="http://schemas.microsoft.com/office/powerpoint/2010/main" val="2181169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Determination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546475"/>
          </a:xfrm>
        </p:spPr>
        <p:txBody>
          <a:bodyPr>
            <a:normAutofit/>
          </a:bodyPr>
          <a:lstStyle/>
          <a:p>
            <a:r>
              <a:rPr lang="en-US" dirty="0"/>
              <a:t>External Evaluation</a:t>
            </a:r>
          </a:p>
          <a:p>
            <a:pPr lvl="1"/>
            <a:r>
              <a:rPr lang="en-US" dirty="0"/>
              <a:t>Credit verification: all applicants</a:t>
            </a:r>
          </a:p>
          <a:p>
            <a:pPr lvl="1"/>
            <a:r>
              <a:rPr lang="en-US" dirty="0"/>
              <a:t>Schools must provide credit history for each student</a:t>
            </a:r>
          </a:p>
          <a:p>
            <a:pPr lvl="1"/>
            <a:r>
              <a:rPr lang="en-US" dirty="0"/>
              <a:t>Information sent and returned through a flat file</a:t>
            </a:r>
          </a:p>
        </p:txBody>
      </p:sp>
    </p:spTree>
    <p:extLst>
      <p:ext uri="{BB962C8B-B14F-4D97-AF65-F5344CB8AC3E}">
        <p14:creationId xmlns:p14="http://schemas.microsoft.com/office/powerpoint/2010/main" val="4025407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Verification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534400" cy="400367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ITS generates files with potential Excelsior recipients and sends to schools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Schools verify each applicant’s attendance and credits earned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Schools must report total number of credits earned by students toward their programs of study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/>
              <a:t>Files sent and received using HESC/ITS’s existing file transfer system</a:t>
            </a:r>
            <a:endParaRPr lang="en-US" sz="28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HESC to school:HE8838 Excelsior Credit Certification Request file </a:t>
            </a:r>
            <a:endParaRPr lang="en-US" sz="2400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Schools to HESC:</a:t>
            </a:r>
            <a:endParaRPr lang="en-US" sz="2400" dirty="0"/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HE8839 – Excelsior Student Credit Verification Response </a:t>
            </a:r>
            <a:endParaRPr lang="en-US" sz="2000" b="1" dirty="0"/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HE8869 –  Excelsior Student Credit Verification Response Spreadsheet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89326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Academic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382000" cy="3470275"/>
          </a:xfrm>
        </p:spPr>
        <p:txBody>
          <a:bodyPr>
            <a:noAutofit/>
          </a:bodyPr>
          <a:lstStyle/>
          <a:p>
            <a:r>
              <a:rPr lang="en-US" dirty="0"/>
              <a:t>Classes must be toward program(s) of study</a:t>
            </a:r>
          </a:p>
          <a:p>
            <a:r>
              <a:rPr lang="en-US" dirty="0"/>
              <a:t>Credits by exam</a:t>
            </a:r>
          </a:p>
          <a:p>
            <a:r>
              <a:rPr lang="en-US" dirty="0"/>
              <a:t>Military duty classes</a:t>
            </a:r>
          </a:p>
          <a:p>
            <a:r>
              <a:rPr lang="en-US" dirty="0"/>
              <a:t>Non-matriculated students</a:t>
            </a:r>
          </a:p>
          <a:p>
            <a:r>
              <a:rPr lang="en-US" dirty="0"/>
              <a:t>Final term exceptions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069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College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810000"/>
          </a:xfrm>
        </p:spPr>
        <p:txBody>
          <a:bodyPr>
            <a:noAutofit/>
          </a:bodyPr>
          <a:lstStyle/>
          <a:p>
            <a:r>
              <a:rPr lang="en-US" dirty="0"/>
              <a:t>Credits previously earned and accepted by college may used to fulfill 30-credit requirement for look back</a:t>
            </a:r>
          </a:p>
          <a:p>
            <a:pPr lvl="1"/>
            <a:r>
              <a:rPr lang="en-US" dirty="0"/>
              <a:t>AP courses</a:t>
            </a:r>
          </a:p>
          <a:p>
            <a:pPr lvl="1"/>
            <a:r>
              <a:rPr lang="en-US" dirty="0"/>
              <a:t>Courses taken as a nonmatriculated student</a:t>
            </a:r>
          </a:p>
          <a:p>
            <a:pPr marL="457200" lvl="1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6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2038350"/>
            <a:ext cx="4572000" cy="1295400"/>
          </a:xfrm>
        </p:spPr>
        <p:txBody>
          <a:bodyPr/>
          <a:lstStyle/>
          <a:p>
            <a:r>
              <a:rPr lang="en-US" b="1" dirty="0"/>
              <a:t>Determining Excelsior Scholarship Awards</a:t>
            </a:r>
          </a:p>
        </p:txBody>
      </p:sp>
    </p:spTree>
    <p:extLst>
      <p:ext uri="{BB962C8B-B14F-4D97-AF65-F5344CB8AC3E}">
        <p14:creationId xmlns:p14="http://schemas.microsoft.com/office/powerpoint/2010/main" val="1585613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686800" cy="857250"/>
          </a:xfrm>
        </p:spPr>
        <p:txBody>
          <a:bodyPr>
            <a:normAutofit/>
          </a:bodyPr>
          <a:lstStyle/>
          <a:p>
            <a:r>
              <a:rPr lang="en-US" dirty="0"/>
              <a:t>Calculating Award Amounts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Maximum per term award is $2,750 plus an Excelsior credit of $485</a:t>
            </a:r>
          </a:p>
          <a:p>
            <a:r>
              <a:rPr lang="en-US" dirty="0"/>
              <a:t>Amount is reduced depending on the amount of applicable other student financial aid</a:t>
            </a:r>
          </a:p>
          <a:p>
            <a:r>
              <a:rPr lang="en-US" dirty="0"/>
              <a:t>No minimum award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74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" y="2266950"/>
            <a:ext cx="5029200" cy="1295400"/>
          </a:xfrm>
        </p:spPr>
        <p:txBody>
          <a:bodyPr/>
          <a:lstStyle/>
          <a:p>
            <a:r>
              <a:rPr lang="en-US" b="1" dirty="0"/>
              <a:t>Who is Eligible</a:t>
            </a:r>
          </a:p>
        </p:txBody>
      </p:sp>
    </p:spTree>
    <p:extLst>
      <p:ext uri="{BB962C8B-B14F-4D97-AF65-F5344CB8AC3E}">
        <p14:creationId xmlns:p14="http://schemas.microsoft.com/office/powerpoint/2010/main" val="3563172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Award Amounts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698875"/>
          </a:xfrm>
        </p:spPr>
        <p:txBody>
          <a:bodyPr>
            <a:normAutofit fontScale="92500"/>
          </a:bodyPr>
          <a:lstStyle/>
          <a:p>
            <a:r>
              <a:rPr lang="en-US" dirty="0"/>
              <a:t>2016-17 SUNY resident tuition rate</a:t>
            </a:r>
          </a:p>
          <a:p>
            <a:pPr lvl="1"/>
            <a:r>
              <a:rPr lang="en-US" dirty="0"/>
              <a:t>Deduct financial aid that covers tuition expense: TAP/Pell, private scholarships, Tuition Credits, </a:t>
            </a:r>
            <a:r>
              <a:rPr lang="en-US" dirty="0" err="1"/>
              <a:t>SEOG</a:t>
            </a:r>
            <a:endParaRPr lang="en-US" dirty="0"/>
          </a:p>
          <a:p>
            <a:pPr lvl="1"/>
            <a:r>
              <a:rPr lang="en-US" dirty="0"/>
              <a:t>Do not deduct awards designated for non-tuition expenses: housing, books, computer equipment</a:t>
            </a:r>
          </a:p>
          <a:p>
            <a:pPr lvl="1"/>
            <a:r>
              <a:rPr lang="en-US" dirty="0"/>
              <a:t>Do not deduct Federal student loans, college work 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85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Awards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686800" cy="3698875"/>
          </a:xfrm>
        </p:spPr>
        <p:txBody>
          <a:bodyPr>
            <a:normAutofit/>
          </a:bodyPr>
          <a:lstStyle/>
          <a:p>
            <a:r>
              <a:rPr lang="en-US" dirty="0"/>
              <a:t>Changes to Federal/State Aid</a:t>
            </a:r>
          </a:p>
          <a:p>
            <a:pPr lvl="1"/>
            <a:r>
              <a:rPr lang="en-US" dirty="0"/>
              <a:t>Student accounts </a:t>
            </a:r>
          </a:p>
          <a:p>
            <a:pPr lvl="1"/>
            <a:r>
              <a:rPr lang="en-US" dirty="0"/>
              <a:t>HESC report</a:t>
            </a:r>
          </a:p>
          <a:p>
            <a:r>
              <a:rPr lang="en-US" dirty="0"/>
              <a:t>Special circumstances</a:t>
            </a:r>
          </a:p>
          <a:p>
            <a:pPr lvl="1"/>
            <a:r>
              <a:rPr lang="en-US" dirty="0"/>
              <a:t>Approved leave of absence, medical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17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Declined Awards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534400" cy="36988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Before signing contract</a:t>
            </a:r>
          </a:p>
          <a:p>
            <a:pPr lvl="1"/>
            <a:r>
              <a:rPr lang="en-US" dirty="0"/>
              <a:t>Email to </a:t>
            </a:r>
            <a:r>
              <a:rPr lang="en-US" dirty="0">
                <a:hlinkClick r:id="rId3"/>
              </a:rPr>
              <a:t>declineexcelsior@hesc.ny.gov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System updated</a:t>
            </a:r>
          </a:p>
          <a:p>
            <a:pPr lvl="1"/>
            <a:r>
              <a:rPr lang="en-US" dirty="0"/>
              <a:t>Student does not appear on SSL</a:t>
            </a:r>
          </a:p>
          <a:p>
            <a:r>
              <a:rPr lang="en-US" dirty="0"/>
              <a:t>After signing contract</a:t>
            </a:r>
          </a:p>
          <a:p>
            <a:pPr lvl="1"/>
            <a:r>
              <a:rPr lang="en-US" dirty="0"/>
              <a:t>Call HESC</a:t>
            </a:r>
          </a:p>
          <a:p>
            <a:pPr lvl="1"/>
            <a:r>
              <a:rPr lang="en-US" dirty="0"/>
              <a:t>Email to </a:t>
            </a:r>
            <a:r>
              <a:rPr lang="en-US" dirty="0">
                <a:hlinkClick r:id="rId3"/>
              </a:rPr>
              <a:t>declineexcelsior@hesc.ny.gov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System updated</a:t>
            </a:r>
          </a:p>
          <a:p>
            <a:pPr lvl="1"/>
            <a:r>
              <a:rPr lang="en-US" dirty="0"/>
              <a:t>SSL reflects updated information</a:t>
            </a:r>
          </a:p>
        </p:txBody>
      </p:sp>
    </p:spTree>
    <p:extLst>
      <p:ext uri="{BB962C8B-B14F-4D97-AF65-F5344CB8AC3E}">
        <p14:creationId xmlns:p14="http://schemas.microsoft.com/office/powerpoint/2010/main" val="3245276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2038350"/>
            <a:ext cx="4419600" cy="2133600"/>
          </a:xfrm>
        </p:spPr>
        <p:txBody>
          <a:bodyPr/>
          <a:lstStyle/>
          <a:p>
            <a:r>
              <a:rPr lang="en-US" b="1" dirty="0"/>
              <a:t>Managing the Excelsior Recipient’s Tuition Charge</a:t>
            </a:r>
          </a:p>
        </p:txBody>
      </p:sp>
    </p:spTree>
    <p:extLst>
      <p:ext uri="{BB962C8B-B14F-4D97-AF65-F5344CB8AC3E}">
        <p14:creationId xmlns:p14="http://schemas.microsoft.com/office/powerpoint/2010/main" val="5155996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Freezing Tuition at 2016-17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686800" cy="38322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Student incurred full tuition liability and:</a:t>
            </a:r>
          </a:p>
          <a:p>
            <a:pPr lvl="1"/>
            <a:r>
              <a:rPr lang="en-US" dirty="0"/>
              <a:t>Tuition charge liability exists after deducting required financial aid</a:t>
            </a:r>
          </a:p>
          <a:p>
            <a:pPr lvl="1"/>
            <a:r>
              <a:rPr lang="en-US" dirty="0"/>
              <a:t>Tuition liability subsequently drops to zero after receiving additional aid</a:t>
            </a:r>
          </a:p>
          <a:p>
            <a:pPr lvl="1"/>
            <a:r>
              <a:rPr lang="en-US" dirty="0"/>
              <a:t>tuition liability newly exists after initially receiving a zero dollar award</a:t>
            </a:r>
          </a:p>
          <a:p>
            <a:pPr lvl="1"/>
            <a:r>
              <a:rPr lang="en-US" dirty="0"/>
              <a:t>Enrolled in 12 credits applicable to program of study</a:t>
            </a:r>
          </a:p>
          <a:p>
            <a:pPr lvl="1"/>
            <a:r>
              <a:rPr lang="en-US" dirty="0"/>
              <a:t>Drops below 12 credits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01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Charging Tuition at Current Year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incurred full tuition liability and:</a:t>
            </a:r>
          </a:p>
          <a:p>
            <a:pPr lvl="1"/>
            <a:r>
              <a:rPr lang="en-US" dirty="0"/>
              <a:t>No tuition charge liability exists after deducting required financial aid</a:t>
            </a:r>
          </a:p>
          <a:p>
            <a:pPr lvl="1"/>
            <a:r>
              <a:rPr lang="en-US" dirty="0"/>
              <a:t>Not enrolled in 12 credits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60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Summer/Winter Coursework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317875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Tuition freeze applies to Fall and Spring terms only</a:t>
            </a:r>
          </a:p>
          <a:p>
            <a:pPr lvl="0"/>
            <a:r>
              <a:rPr lang="en-US" dirty="0"/>
              <a:t>Summer and Winter tuition not frozen at 2016-17 rates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55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Losing Future Eligibility</a:t>
            </a:r>
          </a:p>
        </p:txBody>
      </p:sp>
    </p:spTree>
    <p:extLst>
      <p:ext uri="{BB962C8B-B14F-4D97-AF65-F5344CB8AC3E}">
        <p14:creationId xmlns:p14="http://schemas.microsoft.com/office/powerpoint/2010/main" val="1479549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of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686800" cy="3622675"/>
          </a:xfrm>
        </p:spPr>
        <p:txBody>
          <a:bodyPr>
            <a:normAutofit fontScale="92500"/>
          </a:bodyPr>
          <a:lstStyle/>
          <a:p>
            <a:r>
              <a:rPr lang="en-US" dirty="0"/>
              <a:t>Failure to complete 30 credits within 365-day evaluation period</a:t>
            </a:r>
          </a:p>
          <a:p>
            <a:pPr lvl="1"/>
            <a:r>
              <a:rPr lang="en-US" dirty="0"/>
              <a:t>Cannot regain eligibility</a:t>
            </a:r>
          </a:p>
          <a:p>
            <a:r>
              <a:rPr lang="en-US" dirty="0"/>
              <a:t>Income exceeds threshold</a:t>
            </a:r>
          </a:p>
          <a:p>
            <a:pPr lvl="1"/>
            <a:r>
              <a:rPr lang="en-US" dirty="0"/>
              <a:t>Can apply for payment in future years</a:t>
            </a:r>
          </a:p>
          <a:p>
            <a:r>
              <a:rPr lang="en-US" dirty="0"/>
              <a:t>NYS Residency</a:t>
            </a:r>
          </a:p>
          <a:p>
            <a:pPr lvl="1"/>
            <a:r>
              <a:rPr lang="en-US" dirty="0"/>
              <a:t>Student will remain ineligible if no longer NY resident</a:t>
            </a:r>
          </a:p>
        </p:txBody>
      </p:sp>
    </p:spTree>
    <p:extLst>
      <p:ext uri="{BB962C8B-B14F-4D97-AF65-F5344CB8AC3E}">
        <p14:creationId xmlns:p14="http://schemas.microsoft.com/office/powerpoint/2010/main" val="23317097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Lose of Eligibility Affects Payment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Failure to complete 30 credits:</a:t>
            </a:r>
          </a:p>
          <a:p>
            <a:pPr lvl="1"/>
            <a:r>
              <a:rPr lang="en-US" dirty="0"/>
              <a:t>First term award will be paid</a:t>
            </a:r>
          </a:p>
          <a:p>
            <a:pPr lvl="1"/>
            <a:r>
              <a:rPr lang="en-US" dirty="0"/>
              <a:t>Student is ineligible for any future awards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33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610600" cy="3832225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Be a resident of NYS and have resided in NYS for 12 continuous months prior to the beginning of the term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Be a U.S. citizen or eligible non-citizen</a:t>
            </a:r>
            <a:endParaRPr lang="en-US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Have graduated from high school in the U.S., earned a high school equivalency diploma, or passed a federally approved “ability to benefit” test as defined by Commissioner of State Education Dept.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Have a combined federal adjusted gross income of $110,000 or less for 2018-19 and $125,000 or less for 2019-20 and thereafter;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Be pursuing an undergraduate degree at a SUNY or CUNY college, including community colleges and statutory colleges at Cornell University and Alfred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62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Barbara Hochberg</a:t>
            </a:r>
          </a:p>
          <a:p>
            <a:pPr marL="0" indent="0">
              <a:buNone/>
            </a:pPr>
            <a:r>
              <a:rPr lang="en-US"/>
              <a:t>Director, Grants </a:t>
            </a:r>
            <a:r>
              <a:rPr lang="en-US" dirty="0"/>
              <a:t>&amp; Scholarship Programs</a:t>
            </a:r>
          </a:p>
          <a:p>
            <a:pPr marL="0" indent="0">
              <a:buNone/>
            </a:pPr>
            <a:r>
              <a:rPr lang="en-US" dirty="0"/>
              <a:t>Barbara.Hochberg@hesc.ny.gov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0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534400" cy="3832225"/>
          </a:xfrm>
        </p:spPr>
        <p:txBody>
          <a:bodyPr>
            <a:normAutofit fontScale="47500" lnSpcReduction="2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300" dirty="0"/>
              <a:t>Be enrolled in at least 12 credits in program of study each term and successfully complete 30 credits in program of study each evaluation year with no break in attendance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300" dirty="0"/>
              <a:t>Credits earned as a non-matriculated student may be included in </a:t>
            </a:r>
            <a:r>
              <a:rPr lang="en-GB" sz="3300"/>
              <a:t>the enrolled in 12 credits each term </a:t>
            </a:r>
            <a:r>
              <a:rPr lang="en-GB" sz="3300" dirty="0"/>
              <a:t>requirement </a:t>
            </a:r>
            <a:endParaRPr lang="en-US" sz="3300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300" dirty="0"/>
              <a:t>If attended college prior to 2018-19, earned at least 30 credits each year, with no break in attendance, in degree program prior to applying for Excelsior</a:t>
            </a:r>
            <a:endParaRPr lang="en-US" sz="3300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300" dirty="0"/>
              <a:t>Be in a non-default status on a student loan made under any NYS or federal education loan program or on repayment of any NYS award</a:t>
            </a:r>
            <a:endParaRPr lang="en-US" sz="3300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300" dirty="0"/>
              <a:t>Be in compliance with terms of service condition(s) imposed by a NYS award that he or she has previously received</a:t>
            </a:r>
            <a:endParaRPr lang="en-US" sz="3300" dirty="0"/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3300" dirty="0"/>
              <a:t>Execute a Contract agreeing to reside in NYS for the length of time the award was received, and, if employed during such time, be employed in NYS</a:t>
            </a:r>
            <a:endParaRPr lang="en-US" sz="33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6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Eligibility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276350"/>
            <a:ext cx="8153400" cy="3470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Up to two years for an associate’s degree</a:t>
            </a:r>
          </a:p>
          <a:p>
            <a:r>
              <a:rPr lang="en-US" dirty="0"/>
              <a:t>Up to four years for a bachelor’s degree</a:t>
            </a:r>
          </a:p>
          <a:p>
            <a:pPr lvl="1"/>
            <a:r>
              <a:rPr lang="en-US" dirty="0"/>
              <a:t>Five years for undergraduate programs normally requiring five years of study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2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Continued Eligibility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276350"/>
            <a:ext cx="8610600" cy="3470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Enroll in at least 12 credits per term and complete 30 credits per year</a:t>
            </a:r>
          </a:p>
          <a:p>
            <a:pPr lvl="1"/>
            <a:r>
              <a:rPr lang="en-US" sz="3200" dirty="0"/>
              <a:t>Must be in program of study</a:t>
            </a:r>
          </a:p>
          <a:p>
            <a:pPr lvl="1"/>
            <a:r>
              <a:rPr lang="en-US" sz="3200" dirty="0"/>
              <a:t>Excludes remedial classes</a:t>
            </a:r>
          </a:p>
          <a:p>
            <a:pPr lvl="1"/>
            <a:r>
              <a:rPr lang="en-US" sz="3200" dirty="0"/>
              <a:t>Summer and/or winter terms can be added to reach 30 credits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004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– ADA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470275"/>
          </a:xfrm>
        </p:spPr>
        <p:txBody>
          <a:bodyPr>
            <a:normAutofit/>
          </a:bodyPr>
          <a:lstStyle/>
          <a:p>
            <a:r>
              <a:rPr lang="en-US" dirty="0"/>
              <a:t>Must be continuously enrolled and complete same number of credits attempted each term</a:t>
            </a:r>
          </a:p>
          <a:p>
            <a:r>
              <a:rPr lang="en-US" dirty="0"/>
              <a:t>If student did not earn credits for all courses attempted, missing credits can be earned during Summer and/or Winter sessions to get back on track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44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Apply – First-time applicants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622675"/>
          </a:xfrm>
        </p:spPr>
        <p:txBody>
          <a:bodyPr>
            <a:normAutofit/>
          </a:bodyPr>
          <a:lstStyle/>
          <a:p>
            <a:r>
              <a:rPr lang="en-US" dirty="0"/>
              <a:t>First time applicants must complete Excelsior Scholarship web application</a:t>
            </a:r>
          </a:p>
          <a:p>
            <a:r>
              <a:rPr lang="en-US" dirty="0"/>
              <a:t>No additional documentation required unless applicant chooses not to e-sign</a:t>
            </a:r>
          </a:p>
          <a:p>
            <a:r>
              <a:rPr lang="en-US" dirty="0"/>
              <a:t>Application available March 26 – July 23</a:t>
            </a:r>
          </a:p>
          <a:p>
            <a:r>
              <a:rPr lang="en-US" dirty="0"/>
              <a:t>Complete FAFSA and NYS Student Aid Payment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833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Recipients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FAFSA and NYS Student Aid Payment Application each year to request Excelsior Scholarship award payment</a:t>
            </a:r>
          </a:p>
        </p:txBody>
      </p:sp>
    </p:spTree>
    <p:extLst>
      <p:ext uri="{BB962C8B-B14F-4D97-AF65-F5344CB8AC3E}">
        <p14:creationId xmlns:p14="http://schemas.microsoft.com/office/powerpoint/2010/main" val="1932395265"/>
      </p:ext>
    </p:extLst>
  </p:cSld>
  <p:clrMapOvr>
    <a:masterClrMapping/>
  </p:clrMapOvr>
</p:sld>
</file>

<file path=ppt/theme/theme1.xml><?xml version="1.0" encoding="utf-8"?>
<a:theme xmlns:a="http://schemas.openxmlformats.org/drawingml/2006/main" name="HESC Template 0114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ITS NYBE (NYS Branding)">
      <a:dk1>
        <a:srgbClr val="002D72"/>
      </a:dk1>
      <a:lt1>
        <a:sysClr val="window" lastClr="FFFFFF"/>
      </a:lt1>
      <a:dk2>
        <a:srgbClr val="E35205"/>
      </a:dk2>
      <a:lt2>
        <a:srgbClr val="D9E1E2"/>
      </a:lt2>
      <a:accent1>
        <a:srgbClr val="F2A900"/>
      </a:accent1>
      <a:accent2>
        <a:srgbClr val="0077C8"/>
      </a:accent2>
      <a:accent3>
        <a:srgbClr val="F3DD6D"/>
      </a:accent3>
      <a:accent4>
        <a:srgbClr val="523178"/>
      </a:accent4>
      <a:accent5>
        <a:srgbClr val="D0D0BC"/>
      </a:accent5>
      <a:accent6>
        <a:srgbClr val="888B8D"/>
      </a:accent6>
      <a:hlink>
        <a:srgbClr val="009CDE"/>
      </a:hlink>
      <a:folHlink>
        <a:srgbClr val="0047BB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Custom Design">
  <a:themeElements>
    <a:clrScheme name="ITS NYBE (NYS Branding)">
      <a:dk1>
        <a:srgbClr val="002D72"/>
      </a:dk1>
      <a:lt1>
        <a:sysClr val="window" lastClr="FFFFFF"/>
      </a:lt1>
      <a:dk2>
        <a:srgbClr val="E35205"/>
      </a:dk2>
      <a:lt2>
        <a:srgbClr val="D9E1E2"/>
      </a:lt2>
      <a:accent1>
        <a:srgbClr val="F2A900"/>
      </a:accent1>
      <a:accent2>
        <a:srgbClr val="0077C8"/>
      </a:accent2>
      <a:accent3>
        <a:srgbClr val="F3DD6D"/>
      </a:accent3>
      <a:accent4>
        <a:srgbClr val="523178"/>
      </a:accent4>
      <a:accent5>
        <a:srgbClr val="D0D0BC"/>
      </a:accent5>
      <a:accent6>
        <a:srgbClr val="888B8D"/>
      </a:accent6>
      <a:hlink>
        <a:srgbClr val="009CDE"/>
      </a:hlink>
      <a:folHlink>
        <a:srgbClr val="0047BB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E4E1FF2852C4AB94E009ECD2CE37F" ma:contentTypeVersion="0" ma:contentTypeDescription="Create a new document." ma:contentTypeScope="" ma:versionID="4af84c6e1c35c0f4028136cbe42903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15787acf22db4e4c0ac8b858fca640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CC3A6F-0F26-48E9-9E06-A2EA97EC824A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9A236CA-FFC6-4E0A-B871-4DFE621DA8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52CB97-48AF-4901-B555-8290A3CE7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HESC Template 011415</Template>
  <TotalTime>5199</TotalTime>
  <Words>1031</Words>
  <Application>Microsoft Office PowerPoint</Application>
  <PresentationFormat>On-screen Show (16:9)</PresentationFormat>
  <Paragraphs>165</Paragraphs>
  <Slides>30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HESC Template 011415</vt:lpstr>
      <vt:lpstr>Section Master</vt:lpstr>
      <vt:lpstr>2_Custom Design</vt:lpstr>
      <vt:lpstr>3_Custom Design</vt:lpstr>
      <vt:lpstr>Custom Design</vt:lpstr>
      <vt:lpstr>2_Section Master</vt:lpstr>
      <vt:lpstr>1_Custom Design</vt:lpstr>
      <vt:lpstr>PowerPoint Presentation</vt:lpstr>
      <vt:lpstr>PowerPoint Presentation</vt:lpstr>
      <vt:lpstr>Eligibility</vt:lpstr>
      <vt:lpstr>Eligibility</vt:lpstr>
      <vt:lpstr>Eligibility</vt:lpstr>
      <vt:lpstr>Continued Eligibility</vt:lpstr>
      <vt:lpstr>Eligibility – ADA students</vt:lpstr>
      <vt:lpstr>How to Apply – First-time applicants</vt:lpstr>
      <vt:lpstr>Returning Recipients</vt:lpstr>
      <vt:lpstr>Eligibility Determination</vt:lpstr>
      <vt:lpstr>Eligibility Determination </vt:lpstr>
      <vt:lpstr>Eligibility Determination</vt:lpstr>
      <vt:lpstr>PowerPoint Presentation</vt:lpstr>
      <vt:lpstr>Eligibility Determination </vt:lpstr>
      <vt:lpstr>Credit Verification</vt:lpstr>
      <vt:lpstr>Review Academic Records</vt:lpstr>
      <vt:lpstr>Prior College History</vt:lpstr>
      <vt:lpstr>PowerPoint Presentation</vt:lpstr>
      <vt:lpstr>Calculating Award Amounts</vt:lpstr>
      <vt:lpstr>Calculating Award Amounts</vt:lpstr>
      <vt:lpstr>Changes in Awards </vt:lpstr>
      <vt:lpstr>Declined Awards</vt:lpstr>
      <vt:lpstr>PowerPoint Presentation</vt:lpstr>
      <vt:lpstr>Freezing Tuition at 2016-17 Rate</vt:lpstr>
      <vt:lpstr>Charging Tuition at Current Year Rate</vt:lpstr>
      <vt:lpstr>Summer/Winter Coursework</vt:lpstr>
      <vt:lpstr>PowerPoint Presentation</vt:lpstr>
      <vt:lpstr>Loss of Eligibility</vt:lpstr>
      <vt:lpstr>How Lose of Eligibility Affects Payment</vt:lpstr>
      <vt:lpstr>Contact Information:</vt:lpstr>
    </vt:vector>
  </TitlesOfParts>
  <Company>NYSHESC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King</dc:creator>
  <cp:lastModifiedBy>Hochberg, Barbara (HESC)</cp:lastModifiedBy>
  <cp:revision>381</cp:revision>
  <cp:lastPrinted>2018-04-11T20:45:30Z</cp:lastPrinted>
  <dcterms:created xsi:type="dcterms:W3CDTF">2015-11-04T14:50:01Z</dcterms:created>
  <dcterms:modified xsi:type="dcterms:W3CDTF">2018-04-13T14:27:18Z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0x01010007DE4E1FF2852C4AB94E009ECD2CE37F</vt:lpwstr>
  </property>
</Properties>
</file>