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</p:sldMasterIdLst>
  <p:notesMasterIdLst>
    <p:notesMasterId r:id="rId39"/>
  </p:notesMasterIdLst>
  <p:handoutMasterIdLst>
    <p:handoutMasterId r:id="rId40"/>
  </p:handoutMasterIdLst>
  <p:sldIdLst>
    <p:sldId id="256" r:id="rId7"/>
    <p:sldId id="288" r:id="rId8"/>
    <p:sldId id="289" r:id="rId9"/>
    <p:sldId id="290" r:id="rId10"/>
    <p:sldId id="258" r:id="rId11"/>
    <p:sldId id="260" r:id="rId12"/>
    <p:sldId id="264" r:id="rId13"/>
    <p:sldId id="283" r:id="rId14"/>
    <p:sldId id="262" r:id="rId15"/>
    <p:sldId id="278" r:id="rId16"/>
    <p:sldId id="279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63" r:id="rId27"/>
    <p:sldId id="280" r:id="rId28"/>
    <p:sldId id="281" r:id="rId29"/>
    <p:sldId id="282" r:id="rId30"/>
    <p:sldId id="274" r:id="rId31"/>
    <p:sldId id="275" r:id="rId32"/>
    <p:sldId id="276" r:id="rId33"/>
    <p:sldId id="285" r:id="rId34"/>
    <p:sldId id="286" r:id="rId35"/>
    <p:sldId id="261" r:id="rId36"/>
    <p:sldId id="287" r:id="rId37"/>
    <p:sldId id="291" r:id="rId38"/>
  </p:sldIdLst>
  <p:sldSz cx="9144000" cy="5143500" type="screen16x9"/>
  <p:notesSz cx="6996113" cy="9282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chberg, Barbara (HESC)" initials="HB(" lastIdx="6" clrIdx="0">
    <p:extLst>
      <p:ext uri="{19B8F6BF-5375-455C-9EA6-DF929625EA0E}">
        <p15:presenceInfo xmlns:p15="http://schemas.microsoft.com/office/powerpoint/2012/main" userId="S-1-5-21-2147447520-1127419501-1244863647-17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8C10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05" autoAdjust="0"/>
    <p:restoredTop sz="86277" autoAdjust="0"/>
  </p:normalViewPr>
  <p:slideViewPr>
    <p:cSldViewPr>
      <p:cViewPr varScale="1">
        <p:scale>
          <a:sx n="103" d="100"/>
          <a:sy n="103" d="100"/>
        </p:scale>
        <p:origin x="40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240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C8A88-8EFF-4819-95B1-29DC73EFBF7A}" type="datetimeFigureOut">
              <a:rPr lang="en-US" smtClean="0"/>
              <a:t>04/13/2018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6975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2400" y="8816975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464D9-CDC2-4271-8449-36CC16F05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12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1649" cy="464106"/>
          </a:xfrm>
          <a:prstGeom prst="rect">
            <a:avLst/>
          </a:prstGeom>
        </p:spPr>
        <p:txBody>
          <a:bodyPr vert="horz" lIns="93009" tIns="46505" rIns="93009" bIns="4650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2845" y="0"/>
            <a:ext cx="3031649" cy="464106"/>
          </a:xfrm>
          <a:prstGeom prst="rect">
            <a:avLst/>
          </a:prstGeom>
        </p:spPr>
        <p:txBody>
          <a:bodyPr vert="horz" lIns="93009" tIns="46505" rIns="93009" bIns="46505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t>04/13/2018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4813" y="695325"/>
            <a:ext cx="6186487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09" tIns="46505" rIns="93009" bIns="46505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6397"/>
            <a:ext cx="3031649" cy="464106"/>
          </a:xfrm>
          <a:prstGeom prst="rect">
            <a:avLst/>
          </a:prstGeom>
        </p:spPr>
        <p:txBody>
          <a:bodyPr vert="horz" lIns="93009" tIns="46505" rIns="93009" bIns="4650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2845" y="8816397"/>
            <a:ext cx="3031649" cy="464106"/>
          </a:xfrm>
          <a:prstGeom prst="rect">
            <a:avLst/>
          </a:prstGeom>
        </p:spPr>
        <p:txBody>
          <a:bodyPr vert="horz" lIns="93009" tIns="46505" rIns="93009" bIns="46505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9612" y="4409004"/>
            <a:ext cx="5596890" cy="4176951"/>
          </a:xfrm>
          <a:prstGeom prst="rect">
            <a:avLst/>
          </a:prstGeom>
        </p:spPr>
        <p:txBody>
          <a:bodyPr lIns="93009" tIns="46505" rIns="93009" bIns="46505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896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3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045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5312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667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895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8550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2886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409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7404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70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088" y="4467225"/>
            <a:ext cx="5595937" cy="36544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4006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918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8527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0211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753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636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5567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552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4622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088" y="4467225"/>
            <a:ext cx="5595937" cy="36544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5640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28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088" y="4467225"/>
            <a:ext cx="5595937" cy="36544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411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088" y="4467225"/>
            <a:ext cx="5595937" cy="36544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477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905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527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015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265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0245" y="4466700"/>
            <a:ext cx="5595623" cy="3655149"/>
          </a:xfrm>
          <a:prstGeom prst="rect">
            <a:avLst/>
          </a:prstGeom>
        </p:spPr>
        <p:txBody>
          <a:bodyPr lIns="91275" tIns="45638" rIns="91275" bIns="45638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6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2113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92113"/>
            <a:ext cx="5111750" cy="4389437"/>
          </a:xfrm>
        </p:spPr>
        <p:txBody>
          <a:bodyPr/>
          <a:lstStyle>
            <a:lvl1pPr>
              <a:defRPr sz="30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743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93700"/>
            <a:ext cx="2057400" cy="4235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93700"/>
            <a:ext cx="6019800" cy="4235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7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2038350"/>
            <a:ext cx="3657600" cy="1143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317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ACED0365-0D65-4032-85A6-BECCAB4E9A68}" type="datetimeFigureOut">
              <a:rPr lang="en-US" smtClean="0"/>
              <a:t>04/13/2018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04/13/2018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69" y="411946"/>
            <a:ext cx="4584131" cy="78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429225"/>
            <a:ext cx="2492267" cy="42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1275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918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4629150"/>
            <a:ext cx="2492267" cy="42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63864"/>
            <a:ext cx="86106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Excelsior Scholarship Certification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8056" y="2647950"/>
            <a:ext cx="7629144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SUNYFAP</a:t>
            </a:r>
          </a:p>
          <a:p>
            <a:r>
              <a:rPr lang="en-US" sz="28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2018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458200" cy="857250"/>
          </a:xfrm>
        </p:spPr>
        <p:txBody>
          <a:bodyPr>
            <a:normAutofit/>
          </a:bodyPr>
          <a:lstStyle/>
          <a:p>
            <a:r>
              <a:rPr lang="en-US" dirty="0"/>
              <a:t>Certification File – HE8977: Familiar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 Code</a:t>
            </a:r>
          </a:p>
          <a:p>
            <a:r>
              <a:rPr lang="en-US" dirty="0"/>
              <a:t>Academic Year</a:t>
            </a:r>
          </a:p>
          <a:p>
            <a:r>
              <a:rPr lang="en-US" dirty="0"/>
              <a:t>Certification Code</a:t>
            </a:r>
          </a:p>
          <a:p>
            <a:pPr lvl="1"/>
            <a:r>
              <a:rPr lang="en-US" dirty="0"/>
              <a:t>Values 2, 3, &amp; 7 not applicable</a:t>
            </a:r>
          </a:p>
          <a:p>
            <a:r>
              <a:rPr lang="en-US" dirty="0"/>
              <a:t>ADA Status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53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Certification File – HE8977: New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6226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Financial Aid Program Code - 58</a:t>
            </a:r>
          </a:p>
          <a:p>
            <a:r>
              <a:rPr lang="en-US" dirty="0"/>
              <a:t>Evaluation Term Indicator</a:t>
            </a:r>
          </a:p>
          <a:p>
            <a:r>
              <a:rPr lang="en-US" dirty="0"/>
              <a:t>Final Term Indicator</a:t>
            </a:r>
          </a:p>
          <a:p>
            <a:r>
              <a:rPr lang="en-US" dirty="0"/>
              <a:t>Term Credits Enrolled</a:t>
            </a:r>
          </a:p>
          <a:p>
            <a:r>
              <a:rPr lang="en-US" dirty="0"/>
              <a:t>Evaluation Year Credits Earned</a:t>
            </a:r>
          </a:p>
          <a:p>
            <a:r>
              <a:rPr lang="en-US" dirty="0"/>
              <a:t>Total Credits Earned</a:t>
            </a:r>
          </a:p>
          <a:p>
            <a:r>
              <a:rPr lang="en-US" dirty="0"/>
              <a:t>Five Year Program Code</a:t>
            </a:r>
          </a:p>
          <a:p>
            <a:r>
              <a:rPr lang="en-US" dirty="0"/>
              <a:t>Excelsior Tuition Credit Amount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719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Evaluation Term Indicator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622675"/>
          </a:xfrm>
        </p:spPr>
        <p:txBody>
          <a:bodyPr>
            <a:normAutofit/>
          </a:bodyPr>
          <a:lstStyle/>
          <a:p>
            <a:r>
              <a:rPr lang="en-US" sz="2800" dirty="0"/>
              <a:t>Identifies if term being certified is first or second  term of evaluation year</a:t>
            </a:r>
          </a:p>
          <a:p>
            <a:r>
              <a:rPr lang="en-US" sz="2800" dirty="0"/>
              <a:t>Used by HESC to assess progress towards timely degree completion</a:t>
            </a:r>
          </a:p>
          <a:p>
            <a:r>
              <a:rPr lang="en-US" sz="2800" dirty="0"/>
              <a:t>Based on very first term the student began earning credits - regardless of when student first received Excelsior Scholarship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14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Term Indicator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Identifies the final term needed to graduate</a:t>
            </a:r>
          </a:p>
          <a:p>
            <a:r>
              <a:rPr lang="en-US" dirty="0"/>
              <a:t>Used to authorize payment where less than 12 credits are needed to graduate</a:t>
            </a:r>
          </a:p>
          <a:p>
            <a:r>
              <a:rPr lang="en-US" dirty="0"/>
              <a:t>Must be enrolled for at least 12 credits </a:t>
            </a:r>
          </a:p>
          <a:p>
            <a:r>
              <a:rPr lang="en-US" dirty="0"/>
              <a:t>Does not need to earn 30 credits applicable toward their degree within the evaluation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278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Term Credits Enrolled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credits student was enrolled for at the start of term</a:t>
            </a:r>
          </a:p>
          <a:p>
            <a:r>
              <a:rPr lang="en-US" dirty="0"/>
              <a:t>Credits must be applicable to their degree</a:t>
            </a:r>
          </a:p>
          <a:p>
            <a:r>
              <a:rPr lang="en-US" dirty="0"/>
              <a:t>Final term exemption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535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Evaluation Year Credits 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number of credits earned toward degree during evaluation year</a:t>
            </a:r>
          </a:p>
          <a:p>
            <a:r>
              <a:rPr lang="en-US" dirty="0"/>
              <a:t>Used by HESC to determine if a student will graduate on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16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Total Credits 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by HESC to determine if a student will graduate on time</a:t>
            </a:r>
          </a:p>
          <a:p>
            <a:r>
              <a:rPr lang="en-US" dirty="0"/>
              <a:t>Applicable toward program of study</a:t>
            </a:r>
          </a:p>
          <a:p>
            <a:r>
              <a:rPr lang="en-US" dirty="0"/>
              <a:t>May include transfer credits</a:t>
            </a:r>
          </a:p>
          <a:p>
            <a:r>
              <a:rPr lang="en-US" dirty="0"/>
              <a:t>May include AP credits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97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be reported as credits earned in any Evaluation Term</a:t>
            </a:r>
          </a:p>
          <a:p>
            <a:r>
              <a:rPr lang="en-US" dirty="0"/>
              <a:t>May be used only once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00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Five-Year Program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0 - not applicable; enrolled in a four year degree program</a:t>
            </a:r>
          </a:p>
          <a:p>
            <a:r>
              <a:rPr lang="en-US" dirty="0"/>
              <a:t>2 - enrolled in a two-year program (AS)</a:t>
            </a:r>
          </a:p>
          <a:p>
            <a:r>
              <a:rPr lang="en-US" dirty="0"/>
              <a:t>5 - enrolled </a:t>
            </a:r>
            <a:r>
              <a:rPr lang="en-US"/>
              <a:t>in a </a:t>
            </a:r>
            <a:r>
              <a:rPr lang="en-US" dirty="0"/>
              <a:t>five-year program or approved opportunity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695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Excelsior Tuition Credit Amount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 of tuition not covered by Excelsior, other aid, and TAP Tuition Credit</a:t>
            </a:r>
          </a:p>
          <a:p>
            <a:r>
              <a:rPr lang="en-US" dirty="0"/>
              <a:t>Reported by the college</a:t>
            </a:r>
          </a:p>
          <a:p>
            <a:r>
              <a:rPr lang="en-US" dirty="0"/>
              <a:t>Final determination is done by HESC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81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2190750"/>
            <a:ext cx="4114800" cy="1676400"/>
          </a:xfrm>
        </p:spPr>
        <p:txBody>
          <a:bodyPr/>
          <a:lstStyle/>
          <a:p>
            <a:r>
              <a:rPr lang="en-US" sz="2800" b="1" dirty="0"/>
              <a:t>Searching for Excelsior Scholarship  Recipients</a:t>
            </a:r>
          </a:p>
        </p:txBody>
      </p:sp>
    </p:spTree>
    <p:extLst>
      <p:ext uri="{BB962C8B-B14F-4D97-AF65-F5344CB8AC3E}">
        <p14:creationId xmlns:p14="http://schemas.microsoft.com/office/powerpoint/2010/main" val="1423775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and Winter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Semester-based schools are not eligible for Excelsior award payments for these terms</a:t>
            </a:r>
          </a:p>
          <a:p>
            <a:r>
              <a:rPr lang="en-US" dirty="0"/>
              <a:t>May be used to supplement credits earned in evaluation terms 1 or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17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Certification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second term, schools will certify if:</a:t>
            </a:r>
          </a:p>
          <a:p>
            <a:pPr lvl="1"/>
            <a:r>
              <a:rPr lang="en-US" dirty="0"/>
              <a:t>Enrolled in 12 credits each term</a:t>
            </a:r>
          </a:p>
          <a:p>
            <a:pPr lvl="1"/>
            <a:r>
              <a:rPr lang="en-US" dirty="0"/>
              <a:t>Completed 30 credits over 365 days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462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2266950"/>
            <a:ext cx="4953000" cy="1143000"/>
          </a:xfrm>
        </p:spPr>
        <p:txBody>
          <a:bodyPr/>
          <a:lstStyle/>
          <a:p>
            <a:r>
              <a:rPr lang="en-US" sz="2800" b="1" dirty="0"/>
              <a:t>Online Certification in </a:t>
            </a:r>
            <a:r>
              <a:rPr lang="en-US" sz="2800" b="1" dirty="0" err="1"/>
              <a:t>HESCWeb</a:t>
            </a:r>
            <a:r>
              <a:rPr lang="en-US" sz="2800" b="1" dirty="0"/>
              <a:t> Transaction Processing</a:t>
            </a:r>
          </a:p>
        </p:txBody>
      </p:sp>
    </p:spTree>
    <p:extLst>
      <p:ext uri="{BB962C8B-B14F-4D97-AF65-F5344CB8AC3E}">
        <p14:creationId xmlns:p14="http://schemas.microsoft.com/office/powerpoint/2010/main" val="2052026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Student Record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276351"/>
            <a:ext cx="6477000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7794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View Student Record – Excelsior Payment Data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12665" y="1311275"/>
            <a:ext cx="6918669" cy="3317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2200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54025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View Pending Excelsior Student Certification Transaction screens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45521" y="1311275"/>
            <a:ext cx="7652958" cy="3317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27729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View/Submit Pending Excelsior Student Certification Transactions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436250"/>
            <a:ext cx="8229600" cy="3067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7958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View/Submit Pending Excelsior Student Certification Transactions&gt;Certification Transactions details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14400" y="1174750"/>
            <a:ext cx="5939959" cy="3682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42886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View/Correct Excelsior Student Certification Transactions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10417"/>
          <a:stretch/>
        </p:blipFill>
        <p:spPr>
          <a:xfrm>
            <a:off x="457200" y="1276350"/>
            <a:ext cx="8229600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19409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Details page</a:t>
            </a:r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311275"/>
            <a:ext cx="5787559" cy="3317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885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Customized Reports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686800" cy="3622675"/>
          </a:xfrm>
        </p:spPr>
        <p:txBody>
          <a:bodyPr>
            <a:normAutofit fontScale="92500"/>
          </a:bodyPr>
          <a:lstStyle/>
          <a:p>
            <a:r>
              <a:rPr lang="en-US" dirty="0"/>
              <a:t>Excelsior recipients listed on Excelsior Manifest QGE010 in transaction processing on reports tab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1100" dirty="0"/>
          </a:p>
          <a:p>
            <a:r>
              <a:rPr lang="en-US" dirty="0"/>
              <a:t>Excelsior Manifest can be saved as PDF or spreadsheet</a:t>
            </a:r>
          </a:p>
          <a:p>
            <a:r>
              <a:rPr lang="en-US" dirty="0"/>
              <a:t>Includes all current Excelsior recipients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6200" y="2410420"/>
            <a:ext cx="8915400" cy="923330"/>
            <a:chOff x="152400" y="2190750"/>
            <a:chExt cx="8915400" cy="923330"/>
          </a:xfrm>
        </p:grpSpPr>
        <p:sp>
          <p:nvSpPr>
            <p:cNvPr id="5" name="Arrow: Right 4"/>
            <p:cNvSpPr/>
            <p:nvPr/>
          </p:nvSpPr>
          <p:spPr>
            <a:xfrm>
              <a:off x="1752600" y="2419350"/>
              <a:ext cx="273463" cy="409931"/>
            </a:xfrm>
            <a:prstGeom prst="rightArrow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152400" y="2190750"/>
              <a:ext cx="1543050" cy="92333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Secure Transaction Processing</a:t>
              </a:r>
              <a:endPara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7032085" y="2190750"/>
              <a:ext cx="2035715" cy="92333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Excelsior Manifest (QGE010)</a:t>
              </a:r>
              <a:endPara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3517319" y="2329248"/>
              <a:ext cx="1588081" cy="64633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Customized Reports</a:t>
              </a:r>
              <a:endPara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2057400" y="2301150"/>
              <a:ext cx="1101329" cy="64633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Login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G &amp; S</a:t>
              </a:r>
              <a:endPara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5528071" y="2329247"/>
              <a:ext cx="1101329" cy="64633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Reports Tab</a:t>
              </a:r>
              <a:endPara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Arrow: Right 14"/>
            <p:cNvSpPr/>
            <p:nvPr/>
          </p:nvSpPr>
          <p:spPr>
            <a:xfrm>
              <a:off x="3200400" y="2419350"/>
              <a:ext cx="273463" cy="409931"/>
            </a:xfrm>
            <a:prstGeom prst="rightArrow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Arrow: Right 15"/>
            <p:cNvSpPr/>
            <p:nvPr/>
          </p:nvSpPr>
          <p:spPr>
            <a:xfrm>
              <a:off x="5181600" y="2419350"/>
              <a:ext cx="273463" cy="409931"/>
            </a:xfrm>
            <a:prstGeom prst="rightArrow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Arrow: Right 16"/>
            <p:cNvSpPr/>
            <p:nvPr/>
          </p:nvSpPr>
          <p:spPr>
            <a:xfrm>
              <a:off x="6705600" y="2419350"/>
              <a:ext cx="273463" cy="409931"/>
            </a:xfrm>
            <a:prstGeom prst="rightArrow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36133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Payment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Payments made to colleges at end of term</a:t>
            </a:r>
          </a:p>
          <a:p>
            <a:r>
              <a:rPr lang="en-US" sz="3200" dirty="0"/>
              <a:t>Non-prepay</a:t>
            </a:r>
          </a:p>
          <a:p>
            <a:r>
              <a:rPr lang="en-US" sz="3200" dirty="0"/>
              <a:t>First term award payments for students who enroll in 12 credits for first term but fail to meet 30-credit requirement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059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Payment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Payments made on a daily basis</a:t>
            </a:r>
          </a:p>
          <a:p>
            <a:r>
              <a:rPr lang="en-US" dirty="0"/>
              <a:t>New college accounting for Excelsior Scholarship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366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Contact Information: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400" dirty="0"/>
              <a:t>Barbara Hochberg</a:t>
            </a:r>
          </a:p>
          <a:p>
            <a:pPr marL="0" indent="0">
              <a:buNone/>
            </a:pPr>
            <a:r>
              <a:rPr lang="en-US" sz="2400" dirty="0"/>
              <a:t>Director Grants and Scholarship Programs</a:t>
            </a:r>
          </a:p>
          <a:p>
            <a:pPr marL="0" indent="0">
              <a:buNone/>
            </a:pPr>
            <a:r>
              <a:rPr lang="en-US" sz="2400" dirty="0"/>
              <a:t>Barbara.Hochberg@hesc.ny.gov</a:t>
            </a:r>
          </a:p>
        </p:txBody>
      </p:sp>
    </p:spTree>
    <p:extLst>
      <p:ext uri="{BB962C8B-B14F-4D97-AF65-F5344CB8AC3E}">
        <p14:creationId xmlns:p14="http://schemas.microsoft.com/office/powerpoint/2010/main" val="1503095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Customized Report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276350"/>
            <a:ext cx="8229600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49503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2495550"/>
            <a:ext cx="3352800" cy="1295400"/>
          </a:xfrm>
        </p:spPr>
        <p:txBody>
          <a:bodyPr/>
          <a:lstStyle/>
          <a:p>
            <a:r>
              <a:rPr lang="en-US" sz="2800" b="1" dirty="0"/>
              <a:t>Certification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2957520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6988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College certifies eligibility at end of each term:</a:t>
            </a:r>
          </a:p>
          <a:p>
            <a:pPr lvl="1"/>
            <a:r>
              <a:rPr lang="en-US" dirty="0"/>
              <a:t>Tuition rate charged to student</a:t>
            </a:r>
          </a:p>
          <a:p>
            <a:pPr lvl="1"/>
            <a:r>
              <a:rPr lang="en-US" dirty="0"/>
              <a:t>Number of credits completed</a:t>
            </a:r>
          </a:p>
          <a:p>
            <a:pPr lvl="1"/>
            <a:r>
              <a:rPr lang="en-US" dirty="0"/>
              <a:t>Cumulative credits earned</a:t>
            </a:r>
          </a:p>
          <a:p>
            <a:pPr lvl="1"/>
            <a:r>
              <a:rPr lang="en-US" dirty="0"/>
              <a:t>Other scholarship amounts</a:t>
            </a:r>
          </a:p>
          <a:p>
            <a:pPr lvl="1"/>
            <a:r>
              <a:rPr lang="en-US" dirty="0"/>
              <a:t>Number of credits enrolled/earned</a:t>
            </a:r>
          </a:p>
          <a:p>
            <a:pPr lvl="1"/>
            <a:r>
              <a:rPr lang="en-US" dirty="0"/>
              <a:t>Excelsior Scholarship award amount</a:t>
            </a:r>
          </a:p>
          <a:p>
            <a:pPr lvl="1"/>
            <a:r>
              <a:rPr lang="en-US" dirty="0"/>
              <a:t>Final term indicator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06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new files for processing Excelsior Scholarship awards</a:t>
            </a:r>
          </a:p>
          <a:p>
            <a:pPr lvl="1"/>
            <a:r>
              <a:rPr lang="en-US" dirty="0"/>
              <a:t>Excelsior Manifest (HE8976)</a:t>
            </a:r>
          </a:p>
          <a:p>
            <a:pPr lvl="1"/>
            <a:r>
              <a:rPr lang="en-US" dirty="0"/>
              <a:t>Excelsior Certification (HE8977) </a:t>
            </a:r>
          </a:p>
        </p:txBody>
      </p:sp>
    </p:spTree>
    <p:extLst>
      <p:ext uri="{BB962C8B-B14F-4D97-AF65-F5344CB8AC3E}">
        <p14:creationId xmlns:p14="http://schemas.microsoft.com/office/powerpoint/2010/main" val="1600313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Excelsior Manifest (HE8976)</a:t>
            </a:r>
          </a:p>
          <a:p>
            <a:pPr lvl="1"/>
            <a:r>
              <a:rPr lang="en-US" dirty="0"/>
              <a:t>Commonly called the Manifest</a:t>
            </a:r>
          </a:p>
          <a:p>
            <a:pPr lvl="1"/>
            <a:r>
              <a:rPr lang="en-US" dirty="0"/>
              <a:t>Outgoing from HESC to colleges</a:t>
            </a:r>
          </a:p>
          <a:p>
            <a:pPr lvl="1"/>
            <a:r>
              <a:rPr lang="en-US" dirty="0"/>
              <a:t>Initially contains all Excelsior recipients</a:t>
            </a:r>
          </a:p>
        </p:txBody>
      </p:sp>
    </p:spTree>
    <p:extLst>
      <p:ext uri="{BB962C8B-B14F-4D97-AF65-F5344CB8AC3E}">
        <p14:creationId xmlns:p14="http://schemas.microsoft.com/office/powerpoint/2010/main" val="2526742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275"/>
            <a:ext cx="8229600" cy="3546475"/>
          </a:xfrm>
        </p:spPr>
        <p:txBody>
          <a:bodyPr/>
          <a:lstStyle/>
          <a:p>
            <a:r>
              <a:rPr lang="en-US" dirty="0"/>
              <a:t>Excelsior Certification (HE8977)</a:t>
            </a:r>
          </a:p>
          <a:p>
            <a:pPr lvl="1"/>
            <a:r>
              <a:rPr lang="en-US" dirty="0"/>
              <a:t>Commonly called the Certification File</a:t>
            </a:r>
          </a:p>
          <a:p>
            <a:pPr lvl="1"/>
            <a:r>
              <a:rPr lang="en-US" dirty="0"/>
              <a:t>Incoming to HESC from colleges</a:t>
            </a:r>
          </a:p>
          <a:p>
            <a:pPr lvl="1"/>
            <a:r>
              <a:rPr lang="en-US" dirty="0"/>
              <a:t>Reports initial certification and certification changes from the college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04207"/>
      </p:ext>
    </p:extLst>
  </p:cSld>
  <p:clrMapOvr>
    <a:masterClrMapping/>
  </p:clrMapOvr>
</p:sld>
</file>

<file path=ppt/theme/theme1.xml><?xml version="1.0" encoding="utf-8"?>
<a:theme xmlns:a="http://schemas.openxmlformats.org/drawingml/2006/main" name="HESC PowerPoint Template 0109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E4E1FF2852C4AB94E009ECD2CE37F" ma:contentTypeVersion="0" ma:contentTypeDescription="Create a new document." ma:contentTypeScope="" ma:versionID="4af84c6e1c35c0f4028136cbe42903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15787acf22db4e4c0ac8b858fca640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52CB97-48AF-4901-B555-8290A3CE7B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9A236CA-FFC6-4E0A-B871-4DFE621DA8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CC3A6F-0F26-48E9-9E06-A2EA97EC824A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HESC Template 011415</Template>
  <TotalTime>528</TotalTime>
  <Words>662</Words>
  <Application>Microsoft Office PowerPoint</Application>
  <PresentationFormat>On-screen Show (16:9)</PresentationFormat>
  <Paragraphs>146</Paragraphs>
  <Slides>32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HESC PowerPoint Template 010915</vt:lpstr>
      <vt:lpstr>Section Master</vt:lpstr>
      <vt:lpstr>2_Custom Design</vt:lpstr>
      <vt:lpstr>PowerPoint Presentation</vt:lpstr>
      <vt:lpstr>PowerPoint Presentation</vt:lpstr>
      <vt:lpstr>Customized Reports </vt:lpstr>
      <vt:lpstr>Customized Report</vt:lpstr>
      <vt:lpstr>PowerPoint Presentation</vt:lpstr>
      <vt:lpstr>School Certification</vt:lpstr>
      <vt:lpstr>School Certification</vt:lpstr>
      <vt:lpstr>School Certification</vt:lpstr>
      <vt:lpstr>School Certification</vt:lpstr>
      <vt:lpstr>Certification File – HE8977: Familiar Fields</vt:lpstr>
      <vt:lpstr>Certification File – HE8977: New Fields</vt:lpstr>
      <vt:lpstr>Evaluation Term Indicator</vt:lpstr>
      <vt:lpstr>Final Term Indicator</vt:lpstr>
      <vt:lpstr>Term Credits Enrolled</vt:lpstr>
      <vt:lpstr>Evaluation Year Credits Earned</vt:lpstr>
      <vt:lpstr>Total Credits Earned</vt:lpstr>
      <vt:lpstr>AP Credits</vt:lpstr>
      <vt:lpstr>Five-Year Program Code</vt:lpstr>
      <vt:lpstr>Excelsior Tuition Credit Amount</vt:lpstr>
      <vt:lpstr>Summer and Winter Terms</vt:lpstr>
      <vt:lpstr>School Certification </vt:lpstr>
      <vt:lpstr>PowerPoint Presentation</vt:lpstr>
      <vt:lpstr>View Student Record</vt:lpstr>
      <vt:lpstr>View Student Record – Excelsior Payment Data</vt:lpstr>
      <vt:lpstr>View Pending Excelsior Student Certification Transaction screens</vt:lpstr>
      <vt:lpstr>View/Submit Pending Excelsior Student Certification Transactions</vt:lpstr>
      <vt:lpstr>View/Submit Pending Excelsior Student Certification Transactions&gt;Certification Transactions details</vt:lpstr>
      <vt:lpstr>View/Correct Excelsior Student Certification Transactions</vt:lpstr>
      <vt:lpstr>Certification Details page</vt:lpstr>
      <vt:lpstr>School Payment</vt:lpstr>
      <vt:lpstr>School Payment</vt:lpstr>
      <vt:lpstr>Questions?</vt:lpstr>
    </vt:vector>
  </TitlesOfParts>
  <Company>NYSHESC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Hochberg, Barbara (HESC)</dc:creator>
  <cp:lastModifiedBy>Hochberg, Barbara (HESC)</cp:lastModifiedBy>
  <cp:revision>38</cp:revision>
  <cp:lastPrinted>2018-01-22T20:21:14Z</cp:lastPrinted>
  <dcterms:created xsi:type="dcterms:W3CDTF">2018-01-19T22:02:26Z</dcterms:created>
  <dcterms:modified xsi:type="dcterms:W3CDTF">2018-04-13T20:22:06Z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0x01010007DE4E1FF2852C4AB94E009ECD2CE37F</vt:lpwstr>
  </property>
</Properties>
</file>